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omments/modernComment_165_442672A1.xml" ContentType="application/vnd.ms-powerpoint.comments+xml"/>
  <Override PartName="/ppt/comments/modernComment_169_E8EEB2EB.xml" ContentType="application/vnd.ms-powerpoint.comments+xml"/>
  <Override PartName="/ppt/comments/modernComment_188_148CEB79.xml" ContentType="application/vnd.ms-powerpoint.comments+xml"/>
  <Override PartName="/ppt/comments/modernComment_16D_2E6941BF.xml" ContentType="application/vnd.ms-powerpoint.comments+xml"/>
  <Override PartName="/ppt/comments/modernComment_16F_E68A13DC.xml" ContentType="application/vnd.ms-powerpoint.comments+xml"/>
  <Override PartName="/ppt/comments/modernComment_173_FE8FE90D.xml" ContentType="application/vnd.ms-powerpoint.comments+xml"/>
  <Override PartName="/ppt/comments/modernComment_178_B813F8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70"/>
  </p:notesMasterIdLst>
  <p:sldIdLst>
    <p:sldId id="256" r:id="rId2"/>
    <p:sldId id="417" r:id="rId3"/>
    <p:sldId id="306" r:id="rId4"/>
    <p:sldId id="391" r:id="rId5"/>
    <p:sldId id="326" r:id="rId6"/>
    <p:sldId id="420" r:id="rId7"/>
    <p:sldId id="357" r:id="rId8"/>
    <p:sldId id="957" r:id="rId9"/>
    <p:sldId id="359" r:id="rId10"/>
    <p:sldId id="361" r:id="rId11"/>
    <p:sldId id="362" r:id="rId12"/>
    <p:sldId id="363" r:id="rId13"/>
    <p:sldId id="392" r:id="rId14"/>
    <p:sldId id="360" r:id="rId15"/>
    <p:sldId id="364" r:id="rId16"/>
    <p:sldId id="365" r:id="rId17"/>
    <p:sldId id="393" r:id="rId18"/>
    <p:sldId id="366" r:id="rId19"/>
    <p:sldId id="394" r:id="rId20"/>
    <p:sldId id="395" r:id="rId21"/>
    <p:sldId id="396" r:id="rId22"/>
    <p:sldId id="958" r:id="rId23"/>
    <p:sldId id="959" r:id="rId24"/>
    <p:sldId id="960" r:id="rId25"/>
    <p:sldId id="418" r:id="rId26"/>
    <p:sldId id="397" r:id="rId27"/>
    <p:sldId id="367" r:id="rId28"/>
    <p:sldId id="398" r:id="rId29"/>
    <p:sldId id="416" r:id="rId30"/>
    <p:sldId id="368" r:id="rId31"/>
    <p:sldId id="369" r:id="rId32"/>
    <p:sldId id="370" r:id="rId33"/>
    <p:sldId id="371" r:id="rId34"/>
    <p:sldId id="383" r:id="rId35"/>
    <p:sldId id="400" r:id="rId36"/>
    <p:sldId id="384" r:id="rId37"/>
    <p:sldId id="375" r:id="rId38"/>
    <p:sldId id="419" r:id="rId39"/>
    <p:sldId id="421" r:id="rId40"/>
    <p:sldId id="401" r:id="rId41"/>
    <p:sldId id="402" r:id="rId42"/>
    <p:sldId id="403" r:id="rId43"/>
    <p:sldId id="379" r:id="rId44"/>
    <p:sldId id="381" r:id="rId45"/>
    <p:sldId id="404" r:id="rId46"/>
    <p:sldId id="390" r:id="rId47"/>
    <p:sldId id="380" r:id="rId48"/>
    <p:sldId id="415" r:id="rId49"/>
    <p:sldId id="423" r:id="rId50"/>
    <p:sldId id="405" r:id="rId51"/>
    <p:sldId id="353" r:id="rId52"/>
    <p:sldId id="424" r:id="rId53"/>
    <p:sldId id="376" r:id="rId54"/>
    <p:sldId id="354" r:id="rId55"/>
    <p:sldId id="406" r:id="rId56"/>
    <p:sldId id="355" r:id="rId57"/>
    <p:sldId id="407" r:id="rId58"/>
    <p:sldId id="408" r:id="rId59"/>
    <p:sldId id="356" r:id="rId60"/>
    <p:sldId id="425" r:id="rId61"/>
    <p:sldId id="409" r:id="rId62"/>
    <p:sldId id="410" r:id="rId63"/>
    <p:sldId id="413" r:id="rId64"/>
    <p:sldId id="351" r:id="rId65"/>
    <p:sldId id="412" r:id="rId66"/>
    <p:sldId id="411" r:id="rId67"/>
    <p:sldId id="382" r:id="rId68"/>
    <p:sldId id="426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417"/>
            <p14:sldId id="306"/>
            <p14:sldId id="391"/>
            <p14:sldId id="326"/>
            <p14:sldId id="420"/>
            <p14:sldId id="357"/>
            <p14:sldId id="957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958"/>
            <p14:sldId id="959"/>
            <p14:sldId id="960"/>
            <p14:sldId id="418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19"/>
            <p14:sldId id="421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23"/>
            <p14:sldId id="405"/>
            <p14:sldId id="353"/>
            <p14:sldId id="424"/>
            <p14:sldId id="376"/>
            <p14:sldId id="354"/>
            <p14:sldId id="406"/>
            <p14:sldId id="355"/>
            <p14:sldId id="407"/>
            <p14:sldId id="408"/>
            <p14:sldId id="356"/>
            <p14:sldId id="425"/>
            <p14:sldId id="409"/>
            <p14:sldId id="410"/>
            <p14:sldId id="413"/>
            <p14:sldId id="351"/>
            <p14:sldId id="412"/>
            <p14:sldId id="411"/>
            <p14:sldId id="382"/>
            <p14:sldId id="426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00CC"/>
    <a:srgbClr val="6699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0" autoAdjust="0"/>
    <p:restoredTop sz="96935" autoAdjust="0"/>
  </p:normalViewPr>
  <p:slideViewPr>
    <p:cSldViewPr>
      <p:cViewPr varScale="1">
        <p:scale>
          <a:sx n="85" d="100"/>
          <a:sy n="85" d="100"/>
        </p:scale>
        <p:origin x="14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modernComment_165_442672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D1288E-BD11-40B2-A85B-AED66F71AA6C}" authorId="{D8DF28B6-EFF0-2C9B-4A68-947126FEEF31}" created="2022-09-13T00:21:41.815">
    <pc:sldMkLst xmlns:pc="http://schemas.microsoft.com/office/powerpoint/2013/main/command">
      <pc:docMk/>
      <pc:sldMk cId="1143370401" sldId="357"/>
    </pc:sldMkLst>
    <p188:txBody>
      <a:bodyPr/>
      <a:lstStyle/>
      <a:p>
        <a:r>
          <a:rPr lang="ko-KR" altLang="en-US"/>
          <a:t>DOCTYPE html 외우기</a:t>
        </a:r>
      </a:p>
    </p188:txBody>
  </p188:cm>
</p188:cmLst>
</file>

<file path=ppt/comments/modernComment_169_E8EEB2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D86CF9-7B6C-4647-9A64-DD5B964EE6F7}" authorId="{D8DF28B6-EFF0-2C9B-4A68-947126FEEF31}" created="2022-09-13T00:21:02.991">
    <pc:sldMkLst xmlns:pc="http://schemas.microsoft.com/office/powerpoint/2013/main/command">
      <pc:docMk/>
      <pc:sldMk cId="3907957483" sldId="361"/>
    </pc:sldMkLst>
    <p188:txBody>
      <a:bodyPr/>
      <a:lstStyle/>
      <a:p>
        <a:r>
          <a:rPr lang="ko-KR" altLang="en-US"/>
          <a:t>빈칸을 만들어도 빈칸 안생김</a:t>
        </a:r>
      </a:p>
    </p188:txBody>
  </p188:cm>
  <p188:cm id="{0CFBF082-F443-4A79-B4D7-9E6877B9F642}" authorId="{D8DF28B6-EFF0-2C9B-4A68-947126FEEF31}" created="2022-09-13T00:22:06.862">
    <pc:sldMkLst xmlns:pc="http://schemas.microsoft.com/office/powerpoint/2013/main/command">
      <pc:docMk/>
      <pc:sldMk cId="3907957483" sldId="361"/>
    </pc:sldMkLst>
    <p188:txBody>
      <a:bodyPr/>
      <a:lstStyle/>
      <a:p>
        <a:r>
          <a:rPr lang="ko-KR" altLang="en-US"/>
          <a:t>&lt;p&gt; = 단락 </a:t>
        </a:r>
      </a:p>
    </p188:txBody>
  </p188:cm>
</p188:cmLst>
</file>

<file path=ppt/comments/modernComment_16D_2E6941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243244-5AE6-4BEE-8368-9BB87A3DBA2D}" authorId="{D8DF28B6-EFF0-2C9B-4A68-947126FEEF31}" created="2022-09-13T00:26:00.7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78650047" sldId="365"/>
      <ac:spMk id="5" creationId="{00000000-0000-0000-0000-000000000000}"/>
    </ac:deMkLst>
    <p188:txBody>
      <a:bodyPr/>
      <a:lstStyle/>
      <a:p>
        <a:r>
          <a:rPr lang="ko-KR" altLang="en-US"/>
          <a:t>모두 외우기</a:t>
        </a:r>
      </a:p>
    </p188:txBody>
  </p188:cm>
</p188:cmLst>
</file>

<file path=ppt/comments/modernComment_16F_E68A1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B2CB81-B895-45C6-8A3D-E61C5746ACFD}" authorId="{D8DF28B6-EFF0-2C9B-4A68-947126FEEF31}" created="2022-09-13T00:50:33.987">
    <pc:sldMkLst xmlns:pc="http://schemas.microsoft.com/office/powerpoint/2013/main/command">
      <pc:docMk/>
      <pc:sldMk cId="3867808732" sldId="367"/>
    </pc:sldMkLst>
    <p188:txBody>
      <a:bodyPr/>
      <a:lstStyle/>
      <a:p>
        <a:r>
          <a:rPr lang="ko-KR" altLang="en-US"/>
          <a:t>절대경로: 루트부터 full name
상대경로 : working path</a:t>
        </a:r>
      </a:p>
    </p188:txBody>
  </p188:cm>
</p188:cmLst>
</file>

<file path=ppt/comments/modernComment_173_FE8FE9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5FCFFC-0DFD-4C10-AC75-0CD639C51355}" authorId="{D8DF28B6-EFF0-2C9B-4A68-947126FEEF31}" created="2022-09-13T00:57:35.795">
    <pc:sldMkLst xmlns:pc="http://schemas.microsoft.com/office/powerpoint/2013/main/command">
      <pc:docMk/>
      <pc:sldMk cId="4270844173" sldId="371"/>
    </pc:sldMkLst>
    <p188:txBody>
      <a:bodyPr/>
      <a:lstStyle/>
      <a:p>
        <a:r>
          <a:rPr lang="ko-KR" altLang="en-US"/>
          <a:t>&lt;dl&gt;에 &lt;dt&gt;, &lt;dd&gt;가 있다</a:t>
        </a:r>
      </a:p>
    </p188:txBody>
  </p188:cm>
</p188:cmLst>
</file>

<file path=ppt/comments/modernComment_178_B813F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0AA42F-B075-4E5A-9840-A5EF4CEEB930}" authorId="{D8DF28B6-EFF0-2C9B-4A68-947126FEEF31}" created="2022-09-19T00:24:46.07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3019791" sldId="376"/>
      <ac:spMk id="9" creationId="{00000000-0000-0000-0000-000000000000}"/>
      <ac:txMk cp="0" len="26">
        <ac:context len="27" hash="899103603"/>
      </ac:txMk>
    </ac:txMkLst>
    <p188:pos x="2928628" y="261346"/>
    <p188:txBody>
      <a:bodyPr/>
      <a:lstStyle/>
      <a:p>
        <a:r>
          <a:rPr lang="ko-KR" altLang="en-US"/>
          <a:t>srcdoc 속성이 있으면 src 속성은 무시됨</a:t>
        </a:r>
      </a:p>
    </p188:txBody>
  </p188:cm>
</p188:cmLst>
</file>

<file path=ppt/comments/modernComment_188_148CEB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2E40BA-7C58-4EED-841F-0386EFA5AA97}" authorId="{D8DF28B6-EFF0-2C9B-4A68-947126FEEF31}" created="2022-09-13T00:22:30.361">
    <pc:sldMkLst xmlns:pc="http://schemas.microsoft.com/office/powerpoint/2013/main/command">
      <pc:docMk/>
      <pc:sldMk cId="344779641" sldId="392"/>
    </pc:sldMkLst>
    <p188:txBody>
      <a:bodyPr/>
      <a:lstStyle/>
      <a:p>
        <a:r>
          <a:rPr lang="ko-KR" altLang="en-US"/>
          <a:t>표 왼쪽 6개 시험에 나옴 외우기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53106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63164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46482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0063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40392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1256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46682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113118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17072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6A063E-320D-44AE-ACA2-0E6E012DEA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301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7397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13967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42001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9963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9535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079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55228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08546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995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853" r:id="rId18"/>
    <p:sldLayoutId id="2147483902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69_E8EEB2EB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88_148CEB7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6D_2E6941BF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6F_E68A13DC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73_FE8FE90D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78_B813F8F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65_442672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webprogramming.co.kr/examp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67101B-7C79-410D-A696-72942B01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05"/>
          <a:stretch/>
        </p:blipFill>
        <p:spPr>
          <a:xfrm>
            <a:off x="-24" y="857257"/>
            <a:ext cx="9144023" cy="368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507" y="4697730"/>
            <a:ext cx="5352947" cy="96012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ko-KR" altLang="en-US" sz="3600" dirty="0">
                <a:solidFill>
                  <a:srgbClr val="FFFFFF"/>
                </a:solidFill>
              </a:rPr>
              <a:t>웹프로그래밍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3600" dirty="0">
                <a:solidFill>
                  <a:srgbClr val="FFFFFF"/>
                </a:solidFill>
              </a:rPr>
              <a:t> </a:t>
            </a:r>
            <a:r>
              <a:rPr lang="en-US" altLang="ko-KR" sz="3600" dirty="0">
                <a:solidFill>
                  <a:srgbClr val="FFFFFF"/>
                </a:solidFill>
              </a:rPr>
              <a:t>2</a:t>
            </a:r>
            <a:r>
              <a:rPr lang="ko-KR" altLang="en-US" sz="3600" dirty="0">
                <a:solidFill>
                  <a:srgbClr val="FFFFFF"/>
                </a:solidFill>
              </a:rPr>
              <a:t>강 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185" y="4697729"/>
            <a:ext cx="2305309" cy="960120"/>
          </a:xfrm>
        </p:spPr>
        <p:txBody>
          <a:bodyPr anchor="ctr">
            <a:normAutofit/>
          </a:bodyPr>
          <a:lstStyle/>
          <a:p>
            <a:r>
              <a:rPr lang="en-US" sz="1125">
                <a:solidFill>
                  <a:srgbClr val="FFFFFF"/>
                </a:solidFill>
              </a:rPr>
              <a:t>DKU, SW Dept.</a:t>
            </a:r>
          </a:p>
          <a:p>
            <a:r>
              <a:rPr lang="ko-KR" altLang="en-US" sz="1125">
                <a:solidFill>
                  <a:srgbClr val="FFFFFF"/>
                </a:solidFill>
              </a:rPr>
              <a:t>박제호</a:t>
            </a:r>
            <a:endParaRPr lang="en-US" sz="112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6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헤딩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AF8C8-A9D4-B140-9A86-5AC68BDCC4EA}"/>
              </a:ext>
            </a:extLst>
          </p:cNvPr>
          <p:cNvSpPr txBox="1"/>
          <p:nvPr/>
        </p:nvSpPr>
        <p:spPr>
          <a:xfrm>
            <a:off x="395536" y="5157192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&lt;/p&gt; </a:t>
            </a:r>
            <a:r>
              <a:rPr lang="ko-KR" altLang="en-US" dirty="0"/>
              <a:t>가 오면 자동으로 빈 줄이 삽입된다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18632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‘&lt;‘</a:t>
            </a:r>
            <a:r>
              <a:rPr lang="ko-KR" altLang="en-US" sz="1000" dirty="0">
                <a:solidFill>
                  <a:srgbClr val="0070C0"/>
                </a:solidFill>
              </a:rPr>
              <a:t>를 출력하기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위한 </a:t>
            </a:r>
            <a:r>
              <a:rPr lang="ko-KR" altLang="en-US" sz="1000" dirty="0" err="1">
                <a:solidFill>
                  <a:srgbClr val="0070C0"/>
                </a:solidFill>
              </a:rPr>
              <a:t>엔터티</a:t>
            </a:r>
            <a:r>
              <a:rPr lang="ko-KR" altLang="en-US" sz="1000" dirty="0">
                <a:solidFill>
                  <a:srgbClr val="0070C0"/>
                </a:solidFill>
              </a:rPr>
              <a:t> 표현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A2586-6C1C-5447-B97B-5AAEAE060BC0}"/>
              </a:ext>
            </a:extLst>
          </p:cNvPr>
          <p:cNvSpPr/>
          <p:nvPr/>
        </p:nvSpPr>
        <p:spPr>
          <a:xfrm>
            <a:off x="5212920" y="3726549"/>
            <a:ext cx="3120146" cy="301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74475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</a:t>
            </a:r>
            <a:r>
              <a:rPr lang="en-US" altLang="ko-KR" sz="1000" dirty="0" err="1">
                <a:solidFill>
                  <a:srgbClr val="0070C0"/>
                </a:solidFill>
              </a:rPr>
              <a:t>br</a:t>
            </a:r>
            <a:r>
              <a:rPr lang="en-US" altLang="ko-KR" sz="1000" dirty="0">
                <a:solidFill>
                  <a:srgbClr val="0070C0"/>
                </a:solidFill>
              </a:rPr>
              <a:t>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</a:t>
            </a:r>
            <a:r>
              <a:rPr lang="en-US" altLang="ko-KR" sz="1000" dirty="0" err="1">
                <a:solidFill>
                  <a:srgbClr val="0070C0"/>
                </a:solidFill>
              </a:rPr>
              <a:t>br</a:t>
            </a:r>
            <a:r>
              <a:rPr lang="en-US" altLang="ko-KR" sz="1000" dirty="0">
                <a:solidFill>
                  <a:srgbClr val="0070C0"/>
                </a:solidFill>
              </a:rPr>
              <a:t>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</a:t>
            </a:r>
            <a:r>
              <a:rPr lang="en-US" altLang="ko-KR" sz="1000" dirty="0" err="1">
                <a:solidFill>
                  <a:srgbClr val="0070C0"/>
                </a:solidFill>
              </a:rPr>
              <a:t>br</a:t>
            </a:r>
            <a:r>
              <a:rPr lang="en-US" altLang="ko-KR" sz="1000" dirty="0">
                <a:solidFill>
                  <a:srgbClr val="0070C0"/>
                </a:solidFill>
              </a:rPr>
              <a:t>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729" y="264469"/>
            <a:ext cx="7511473" cy="736036"/>
          </a:xfrm>
        </p:spPr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32" y="992222"/>
            <a:ext cx="7511472" cy="2808312"/>
          </a:xfrm>
        </p:spPr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1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719518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&amp;divide;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&amp;#34;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빈칸</a:t>
            </a:r>
            <a:r>
              <a:rPr lang="en-US" altLang="ko-KR" sz="1000" dirty="0">
                <a:solidFill>
                  <a:srgbClr val="0070C0"/>
                </a:solidFill>
              </a:rPr>
              <a:t>3</a:t>
            </a:r>
            <a:r>
              <a:rPr lang="ko-KR" altLang="en-US" sz="1000" dirty="0">
                <a:solidFill>
                  <a:srgbClr val="0070C0"/>
                </a:solidFill>
              </a:rPr>
              <a:t>개</a:t>
            </a:r>
            <a:r>
              <a:rPr lang="en-US" altLang="ko-KR" sz="1000" dirty="0">
                <a:solidFill>
                  <a:srgbClr val="0070C0"/>
                </a:solidFill>
              </a:rPr>
              <a:t>(&amp;</a:t>
            </a:r>
            <a:r>
              <a:rPr lang="en-US" altLang="ko-KR" sz="1000" dirty="0" err="1">
                <a:solidFill>
                  <a:srgbClr val="0070C0"/>
                </a:solidFill>
              </a:rPr>
              <a:t>nbsp</a:t>
            </a:r>
            <a:r>
              <a:rPr lang="en-US" altLang="ko-KR" sz="1000" dirty="0">
                <a:solidFill>
                  <a:srgbClr val="0070C0"/>
                </a:solidFill>
              </a:rPr>
              <a:t>; 3</a:t>
            </a:r>
            <a:r>
              <a:rPr lang="ko-KR" altLang="en-US" sz="1000" dirty="0">
                <a:solidFill>
                  <a:srgbClr val="0070C0"/>
                </a:solidFill>
              </a:rPr>
              <a:t>개</a:t>
            </a:r>
            <a:r>
              <a:rPr lang="en-US" altLang="ko-KR" sz="1000" dirty="0">
                <a:solidFill>
                  <a:srgbClr val="0070C0"/>
                </a:solidFill>
              </a:rPr>
              <a:t>)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527" y="157087"/>
            <a:ext cx="8352927" cy="131248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&lt;Enter&gt;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&lt;Enter&gt;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259632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여러 개의 빈 칸은 하나로 처리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0A7B0-5230-C845-9B5B-752230C22AFF}"/>
              </a:ext>
            </a:extLst>
          </p:cNvPr>
          <p:cNvSpPr txBox="1"/>
          <p:nvPr/>
        </p:nvSpPr>
        <p:spPr>
          <a:xfrm>
            <a:off x="467544" y="5949280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개의 빈칸</a:t>
            </a:r>
            <a:r>
              <a:rPr lang="en-US" altLang="ko-KR" dirty="0"/>
              <a:t>(‘</a:t>
            </a:r>
            <a:r>
              <a:rPr lang="ko-KR" altLang="en-US" dirty="0"/>
              <a:t> </a:t>
            </a:r>
            <a:r>
              <a:rPr lang="en-US" altLang="ko-KR" dirty="0"/>
              <a:t>‘,</a:t>
            </a:r>
            <a:r>
              <a:rPr lang="ko-KR" altLang="en-US" dirty="0"/>
              <a:t> 탭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&lt;ENTER&gt; =&gt; </a:t>
            </a:r>
            <a:r>
              <a:rPr lang="ko-KR" altLang="en-US" dirty="0"/>
              <a:t>모두 하나의 빈칸으로 처리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1474"/>
            <a:ext cx="7511473" cy="131248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>
                <a:solidFill>
                  <a:srgbClr val="FF0000"/>
                </a:solidFill>
              </a:rPr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>
                <a:solidFill>
                  <a:srgbClr val="FF0000"/>
                </a:solidFill>
              </a:rPr>
              <a:t>&lt;/strong&gt;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</a:rPr>
              <a:t>em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>
                <a:solidFill>
                  <a:srgbClr val="FF0000"/>
                </a:solidFill>
              </a:rPr>
              <a:t>&lt;/</a:t>
            </a:r>
            <a:r>
              <a:rPr lang="en-US" altLang="ko-KR" sz="1200" b="1" dirty="0" err="1">
                <a:solidFill>
                  <a:srgbClr val="FF0000"/>
                </a:solidFill>
              </a:rPr>
              <a:t>em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>
                <a:solidFill>
                  <a:srgbClr val="FF0000"/>
                </a:solidFill>
              </a:rPr>
              <a:t>&lt;/</a:t>
            </a:r>
            <a:r>
              <a:rPr lang="en-US" altLang="ko-KR" sz="1200" b="1" dirty="0" err="1">
                <a:solidFill>
                  <a:srgbClr val="FF0000"/>
                </a:solidFill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&lt;b&gt;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>
                <a:solidFill>
                  <a:srgbClr val="FF0000"/>
                </a:solidFill>
              </a:rPr>
              <a:t>&lt;/</a:t>
            </a:r>
            <a:r>
              <a:rPr lang="en-US" altLang="ko-KR" sz="1200" b="1" dirty="0" err="1">
                <a:solidFill>
                  <a:srgbClr val="FF0000"/>
                </a:solidFill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&lt;/b&gt;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>
                <a:solidFill>
                  <a:srgbClr val="FF0000"/>
                </a:solidFill>
              </a:rPr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>
                <a:solidFill>
                  <a:srgbClr val="FF0000"/>
                </a:solidFill>
              </a:rPr>
              <a:t>&lt;/small&gt;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>
                <a:solidFill>
                  <a:srgbClr val="FF0000"/>
                </a:solidFill>
              </a:rPr>
              <a:t>&lt;/del&gt;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>
                <a:solidFill>
                  <a:srgbClr val="FF0000"/>
                </a:solidFill>
              </a:rPr>
              <a:t>&lt;/ins&gt;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>
                <a:solidFill>
                  <a:srgbClr val="FF0000"/>
                </a:solidFill>
              </a:rPr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>
                <a:solidFill>
                  <a:srgbClr val="FF0000"/>
                </a:solidFill>
              </a:rPr>
              <a:t>&lt;/sup&gt;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>
                <a:solidFill>
                  <a:srgbClr val="FF0000"/>
                </a:solidFill>
              </a:rPr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>
                <a:solidFill>
                  <a:srgbClr val="FF0000"/>
                </a:solidFill>
              </a:rPr>
              <a:t>&lt;/sub&gt;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>
                <a:solidFill>
                  <a:srgbClr val="FF0000"/>
                </a:solidFill>
              </a:rPr>
              <a:t>&lt;/mark&gt;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729" y="328059"/>
            <a:ext cx="7511473" cy="855762"/>
          </a:xfrm>
        </p:spPr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582" y="1340768"/>
            <a:ext cx="7511472" cy="40411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&lt;strong&gt;, &lt;A&gt;, &lt;IMG&gt;, &lt;SPAN&gt;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5</a:t>
            </a:r>
            <a:r>
              <a:rPr lang="ko-KR" altLang="en-US" dirty="0"/>
              <a:t>장 </a:t>
            </a:r>
            <a:r>
              <a:rPr lang="en-US" altLang="ko-KR" dirty="0"/>
              <a:t>1</a:t>
            </a:r>
            <a:r>
              <a:rPr lang="ko-KR" altLang="en-US" dirty="0"/>
              <a:t>절 참조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39273"/>
            <a:ext cx="7511473" cy="111250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배경색을 파란색으로 꾸미는 </a:t>
            </a:r>
            <a:r>
              <a:rPr lang="en-US" altLang="ko-KR" sz="1000" dirty="0">
                <a:solidFill>
                  <a:srgbClr val="0070C0"/>
                </a:solidFill>
              </a:rPr>
              <a:t>CSS3 </a:t>
            </a:r>
            <a:r>
              <a:rPr lang="ko-KR" altLang="en-US" sz="1000" dirty="0">
                <a:solidFill>
                  <a:srgbClr val="0070C0"/>
                </a:solidFill>
              </a:rPr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&lt;div&gt;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&lt;span&gt;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CFB7-F0F7-6B4D-91FB-CA336FC1348A}"/>
              </a:ext>
            </a:extLst>
          </p:cNvPr>
          <p:cNvSpPr txBox="1"/>
          <p:nvPr/>
        </p:nvSpPr>
        <p:spPr>
          <a:xfrm>
            <a:off x="269776" y="5502056"/>
            <a:ext cx="860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</a:t>
            </a:r>
            <a:r>
              <a:rPr lang="en-US" altLang="ko-KR" dirty="0"/>
              <a:t>:</a:t>
            </a:r>
            <a:r>
              <a:rPr lang="ko-KR" altLang="en-US" dirty="0"/>
              <a:t> 특별한 의미 없이</a:t>
            </a:r>
            <a:r>
              <a:rPr lang="en-US" altLang="ko-KR" dirty="0"/>
              <a:t>,</a:t>
            </a:r>
            <a:r>
              <a:rPr lang="ko-KR" altLang="en-US" dirty="0"/>
              <a:t> 하나의 블록을 형성 </a:t>
            </a:r>
            <a:r>
              <a:rPr lang="en-US" altLang="ko-KR" dirty="0"/>
              <a:t>-&gt;</a:t>
            </a:r>
            <a:r>
              <a:rPr lang="ko-KR" altLang="en-US" dirty="0"/>
              <a:t> 동일 </a:t>
            </a:r>
            <a:r>
              <a:rPr lang="en-US" altLang="ko-KR" dirty="0"/>
              <a:t>CSS</a:t>
            </a:r>
            <a:r>
              <a:rPr lang="ko-KR" altLang="en-US" dirty="0"/>
              <a:t> 스타일 영역</a:t>
            </a:r>
            <a:r>
              <a:rPr lang="en-US" altLang="ko-KR" dirty="0"/>
              <a:t>,</a:t>
            </a:r>
            <a:r>
              <a:rPr lang="ko-KR" altLang="en-US" dirty="0"/>
              <a:t> 자바스크립트 블록</a:t>
            </a:r>
            <a:endParaRPr lang="en-US" altLang="ko-KR" dirty="0"/>
          </a:p>
          <a:p>
            <a:r>
              <a:rPr lang="en-US" dirty="0"/>
              <a:t>&lt;SPAN&gt;</a:t>
            </a:r>
            <a:r>
              <a:rPr lang="ko-KR" altLang="en-US" dirty="0"/>
              <a:t> 태그</a:t>
            </a:r>
            <a:r>
              <a:rPr lang="en-US" altLang="ko-KR" dirty="0"/>
              <a:t>:</a:t>
            </a:r>
            <a:r>
              <a:rPr lang="ko-KR" altLang="en-US" dirty="0"/>
              <a:t> 텍스트 일부분만 영향력을 주기 또는 자바스크립트로 텍스트 일부분 제어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511473" cy="783754"/>
          </a:xfrm>
        </p:spPr>
        <p:txBody>
          <a:bodyPr/>
          <a:lstStyle/>
          <a:p>
            <a:r>
              <a:rPr lang="ko-KR" altLang="en-US" dirty="0"/>
              <a:t>메타 데이터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903644"/>
            <a:ext cx="7511472" cy="475760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4149080"/>
            <a:ext cx="532859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sz="1600" dirty="0"/>
              <a:t>&lt;head&gt;</a:t>
            </a:r>
          </a:p>
          <a:p>
            <a:pPr marL="0" lvl="2" defTabSz="180000">
              <a:buNone/>
            </a:pPr>
            <a:r>
              <a:rPr lang="en-US" altLang="ko-KR" sz="1600" dirty="0"/>
              <a:t>	&lt;base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sz="16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30D2D-8D5D-CF4C-AE86-61C93C2A3190}"/>
              </a:ext>
            </a:extLst>
          </p:cNvPr>
          <p:cNvSpPr txBox="1"/>
          <p:nvPr/>
        </p:nvSpPr>
        <p:spPr>
          <a:xfrm>
            <a:off x="174685" y="967237"/>
            <a:ext cx="4037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지난 시간 강의 요점 정리</a:t>
            </a:r>
            <a:endParaRPr lang="en-US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3AC5C-AE1C-364E-AA05-F71F5E01161F}"/>
              </a:ext>
            </a:extLst>
          </p:cNvPr>
          <p:cNvSpPr txBox="1"/>
          <p:nvPr/>
        </p:nvSpPr>
        <p:spPr>
          <a:xfrm>
            <a:off x="320717" y="1462031"/>
            <a:ext cx="7938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1.</a:t>
            </a:r>
            <a:r>
              <a:rPr lang="ko-KR" altLang="en-US" sz="1350" dirty="0"/>
              <a:t> 웹이란 무엇인가</a:t>
            </a:r>
            <a:r>
              <a:rPr lang="en-US" altLang="ko-KR" sz="1350" dirty="0"/>
              <a:t>?</a:t>
            </a:r>
            <a:r>
              <a:rPr lang="ko-KR" altLang="en-US" sz="1350" dirty="0"/>
              <a:t> 개념과 구조를 설명할 수 있는가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2.</a:t>
            </a:r>
            <a:r>
              <a:rPr lang="ko-KR" altLang="en-US" sz="1350" dirty="0"/>
              <a:t> 웹 서버와 웹 브라우저의 관계는 무엇인가</a:t>
            </a:r>
            <a:r>
              <a:rPr lang="en-US" altLang="ko-KR" sz="1350" dirty="0"/>
              <a:t>?</a:t>
            </a:r>
            <a:r>
              <a:rPr lang="ko-KR" altLang="en-US" sz="1350" dirty="0"/>
              <a:t> </a:t>
            </a:r>
            <a:endParaRPr lang="en-US" altLang="ko-KR" sz="1350" dirty="0"/>
          </a:p>
          <a:p>
            <a:r>
              <a:rPr lang="en-US" altLang="ko-KR" sz="1350" dirty="0"/>
              <a:t>3. </a:t>
            </a:r>
            <a:r>
              <a:rPr lang="ko-KR" altLang="en-US" sz="1350" dirty="0" err="1"/>
              <a:t>웹서비스가</a:t>
            </a:r>
            <a:r>
              <a:rPr lang="ko-KR" altLang="en-US" sz="1350" dirty="0"/>
              <a:t> 이루어지는 과정을 설명할 수 있는가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4.</a:t>
            </a:r>
            <a:r>
              <a:rPr lang="ko-KR" altLang="en-US" sz="1350" dirty="0"/>
              <a:t> </a:t>
            </a:r>
            <a:r>
              <a:rPr lang="ko-KR" altLang="en-US" sz="1350" dirty="0" err="1"/>
              <a:t>웹문서</a:t>
            </a:r>
            <a:r>
              <a:rPr lang="ko-KR" altLang="en-US" sz="1350" dirty="0"/>
              <a:t> 형태와 여타 다른 문서 형태와 구분하여 설명할 수 있는가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5.</a:t>
            </a:r>
            <a:r>
              <a:rPr lang="ko-KR" altLang="en-US" sz="1350" dirty="0"/>
              <a:t> </a:t>
            </a:r>
            <a:r>
              <a:rPr lang="en-US" altLang="ko-KR" sz="1350" dirty="0"/>
              <a:t>HTML, CSS, </a:t>
            </a:r>
            <a:r>
              <a:rPr lang="ko-KR" altLang="en-US" sz="1350" dirty="0"/>
              <a:t>자바스크립트의 </a:t>
            </a:r>
            <a:r>
              <a:rPr lang="en-US" altLang="ko-KR" sz="1350" dirty="0"/>
              <a:t>3</a:t>
            </a:r>
            <a:r>
              <a:rPr lang="ko-KR" altLang="en-US" sz="1350" dirty="0"/>
              <a:t>요소의 기능을 구분하여 설명할 수 있는가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6.</a:t>
            </a:r>
            <a:r>
              <a:rPr lang="ko-KR" altLang="en-US" sz="1350" dirty="0"/>
              <a:t> </a:t>
            </a:r>
            <a:r>
              <a:rPr lang="en-US" altLang="ko-KR" sz="1350" dirty="0"/>
              <a:t>HTML5</a:t>
            </a:r>
            <a:r>
              <a:rPr lang="ko-KR" altLang="en-US" sz="1350" dirty="0"/>
              <a:t>의 목적은 무엇인가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7.</a:t>
            </a:r>
            <a:r>
              <a:rPr lang="ko-KR" altLang="en-US" sz="1350" dirty="0"/>
              <a:t> </a:t>
            </a:r>
            <a:r>
              <a:rPr lang="en-US" altLang="ko-KR" sz="1350" dirty="0"/>
              <a:t>HTML5</a:t>
            </a:r>
            <a:r>
              <a:rPr lang="ko-KR" altLang="en-US" sz="1350" dirty="0"/>
              <a:t>의 기능은 무엇인가</a:t>
            </a:r>
            <a:r>
              <a:rPr lang="en-US" altLang="ko-KR" sz="1350" dirty="0"/>
              <a:t>?</a:t>
            </a:r>
          </a:p>
          <a:p>
            <a:r>
              <a:rPr lang="en-US" altLang="ko-KR" sz="1350" dirty="0"/>
              <a:t>8.</a:t>
            </a:r>
            <a:r>
              <a:rPr lang="ko-KR" altLang="en-US" sz="1350" dirty="0"/>
              <a:t> </a:t>
            </a:r>
            <a:r>
              <a:rPr lang="en-US" altLang="ko-KR" sz="1350" dirty="0"/>
              <a:t>HTML5</a:t>
            </a:r>
            <a:r>
              <a:rPr lang="ko-KR" altLang="en-US" sz="1350" dirty="0"/>
              <a:t>로 </a:t>
            </a:r>
            <a:r>
              <a:rPr lang="ko-KR" altLang="en-US" sz="1350" dirty="0" err="1"/>
              <a:t>웹페이지를</a:t>
            </a:r>
            <a:r>
              <a:rPr lang="ko-KR" altLang="en-US" sz="1350" dirty="0"/>
              <a:t> 작성하는 여러가지 방법을 구분하여 설명하고</a:t>
            </a:r>
            <a:r>
              <a:rPr lang="en-US" altLang="ko-KR" sz="1350" dirty="0"/>
              <a:t>,</a:t>
            </a:r>
            <a:r>
              <a:rPr lang="ko-KR" altLang="en-US" sz="1350" dirty="0"/>
              <a:t> 실제로 사용할 수 있는가</a:t>
            </a:r>
            <a:r>
              <a:rPr lang="en-US" altLang="ko-KR" sz="1350" dirty="0"/>
              <a:t>?</a:t>
            </a:r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9B2A7-6A5A-9342-864D-5EE43C058B77}"/>
              </a:ext>
            </a:extLst>
          </p:cNvPr>
          <p:cNvSpPr txBox="1"/>
          <p:nvPr/>
        </p:nvSpPr>
        <p:spPr>
          <a:xfrm>
            <a:off x="320716" y="3664726"/>
            <a:ext cx="8427747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본 강의를 위해 </a:t>
            </a:r>
            <a:r>
              <a:rPr lang="ko-KR" altLang="en-US" b="1">
                <a:solidFill>
                  <a:schemeClr val="bg1"/>
                </a:solidFill>
              </a:rPr>
              <a:t>필요한 스킬</a:t>
            </a:r>
            <a:r>
              <a:rPr lang="en-US" altLang="ko-KR" b="1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57175" indent="-257175">
              <a:buAutoNum type="arabicPeriod"/>
            </a:pPr>
            <a:r>
              <a:rPr lang="ko-KR" altLang="en-US" b="1" dirty="0" err="1">
                <a:solidFill>
                  <a:schemeClr val="bg1"/>
                </a:solidFill>
              </a:rPr>
              <a:t>서브라임</a:t>
            </a:r>
            <a:r>
              <a:rPr lang="ko-KR" altLang="en-US" b="1" dirty="0">
                <a:solidFill>
                  <a:schemeClr val="bg1"/>
                </a:solidFill>
              </a:rPr>
              <a:t> 텍스트 </a:t>
            </a:r>
            <a:r>
              <a:rPr lang="en-US" altLang="ko-KR" b="1" dirty="0">
                <a:solidFill>
                  <a:schemeClr val="bg1"/>
                </a:solidFill>
              </a:rPr>
              <a:t>3:</a:t>
            </a:r>
            <a:r>
              <a:rPr lang="ko-KR" altLang="en-US" b="1" dirty="0">
                <a:solidFill>
                  <a:schemeClr val="bg1"/>
                </a:solidFill>
              </a:rPr>
              <a:t>  </a:t>
            </a:r>
            <a:r>
              <a:rPr lang="ko-KR" altLang="en-US" b="1" dirty="0" err="1">
                <a:solidFill>
                  <a:schemeClr val="bg1"/>
                </a:solidFill>
              </a:rPr>
              <a:t>웹페이지를</a:t>
            </a:r>
            <a:r>
              <a:rPr lang="ko-KR" altLang="en-US" b="1" dirty="0">
                <a:solidFill>
                  <a:schemeClr val="bg1"/>
                </a:solidFill>
              </a:rPr>
              <a:t> 작성하고 검증하기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57175" indent="-257175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HTML5, CSS3 </a:t>
            </a:r>
            <a:r>
              <a:rPr lang="ko-KR" altLang="en-US" b="1" dirty="0">
                <a:solidFill>
                  <a:schemeClr val="bg1"/>
                </a:solidFill>
              </a:rPr>
              <a:t>오류를 찾는 방법 실제로 실행해 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600075" lvl="1" indent="-257175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https://html5.validator.nu/</a:t>
            </a:r>
          </a:p>
          <a:p>
            <a:pPr marL="600075" lvl="1" indent="-257175">
              <a:buFontTx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https://css-validator.kldp.org/validator</a:t>
            </a:r>
          </a:p>
          <a:p>
            <a:pPr marL="257175" indent="-257175">
              <a:buFontTx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크롬의 </a:t>
            </a:r>
            <a:r>
              <a:rPr lang="ko-KR" altLang="en-US" b="1" dirty="0" err="1">
                <a:solidFill>
                  <a:schemeClr val="bg1"/>
                </a:solidFill>
              </a:rPr>
              <a:t>개발자도구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웹페이지</a:t>
            </a:r>
            <a:r>
              <a:rPr lang="ko-KR" altLang="en-US" b="1" dirty="0">
                <a:solidFill>
                  <a:schemeClr val="bg1"/>
                </a:solidFill>
              </a:rPr>
              <a:t> 검사하기</a:t>
            </a:r>
          </a:p>
        </p:txBody>
      </p:sp>
    </p:spTree>
    <p:extLst>
      <p:ext uri="{BB962C8B-B14F-4D97-AF65-F5344CB8AC3E}">
        <p14:creationId xmlns:p14="http://schemas.microsoft.com/office/powerpoint/2010/main" val="415076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05008"/>
            <a:ext cx="7511473" cy="776736"/>
          </a:xfrm>
        </p:spPr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8987" y="2846992"/>
            <a:ext cx="7511472" cy="1251511"/>
          </a:xfrm>
        </p:spPr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731224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18348" y="1214911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chemeClr val="bg2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8348" y="2493105"/>
            <a:ext cx="7632848" cy="38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2060898"/>
            <a:ext cx="215440" cy="3048038"/>
          </a:xfrm>
          <a:prstGeom prst="bentConnector5">
            <a:avLst>
              <a:gd name="adj1" fmla="val -106108"/>
              <a:gd name="adj2" fmla="val 42025"/>
              <a:gd name="adj3" fmla="val 20610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08" y="495220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99700"/>
            <a:ext cx="7511473" cy="737012"/>
          </a:xfrm>
        </p:spPr>
        <p:txBody>
          <a:bodyPr/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태그와 </a:t>
            </a:r>
            <a:r>
              <a:rPr lang="en-US" altLang="ko-KR" dirty="0"/>
              <a:t>&lt;meta&gt;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9213" y="1167482"/>
            <a:ext cx="7511472" cy="506983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1556792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9014-3234-DFBD-7B1A-A66F0227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메타 데이터 삽입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55BADA-DDA0-9BF9-9D38-84900DEC4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0" y="1628800"/>
            <a:ext cx="7204043" cy="4041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AD7FC-DC01-C1D0-A520-337BE745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93233-6F6C-74CC-9109-2878EDCA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19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CA0B-1260-F2F0-CD57-DC3BC23D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&lt;base&gt;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태그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2FF8D4-74BC-89DB-DCA1-E9D18EE35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7" y="1825768"/>
            <a:ext cx="7512050" cy="3090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DB817-ECAE-4BEC-C876-8C44C1A7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BC30F-DC8E-0F9E-F62D-C1DC211E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1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DF29-4AB2-F067-2C07-95D3CCC5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&lt;base&gt;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태그</a:t>
            </a: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134CDDA-C36B-C5CF-E409-80674DCE7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3" y="2357656"/>
            <a:ext cx="7512050" cy="34476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DCC96-A60E-6CD9-6337-6B0B949A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3AC3E-19DD-9640-73D3-1404A9C4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21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D46E-B24C-624F-B07F-2D0EB7B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</a:t>
            </a:r>
            <a:r>
              <a:rPr lang="ko-KR" altLang="en-US" dirty="0"/>
              <a:t> </a:t>
            </a:r>
            <a:r>
              <a:rPr lang="ko-KR" altLang="en-US" dirty="0" err="1"/>
              <a:t>고급문서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715E-ED02-584F-AD88-D130FA8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03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44469"/>
            <a:ext cx="7511473" cy="908267"/>
          </a:xfrm>
        </p:spPr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8631" y="1021701"/>
            <a:ext cx="7511472" cy="1418736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9687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65667"/>
            <a:ext cx="7511473" cy="952907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</a:t>
            </a:r>
            <a:r>
              <a:rPr lang="en-US" altLang="ko-KR" sz="1200" b="1" dirty="0">
                <a:solidFill>
                  <a:srgbClr val="FF3300"/>
                </a:solidFill>
              </a:rPr>
              <a:t>media/kitae.jpg</a:t>
            </a:r>
            <a:r>
              <a:rPr lang="en-US" altLang="ko-KR" sz="1200" b="1" dirty="0"/>
              <a:t>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39205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B0F0"/>
                </a:solidFill>
              </a:rPr>
              <a:t>사진이 없는 경우 </a:t>
            </a:r>
            <a:r>
              <a:rPr lang="en-US" altLang="ko-KR" sz="1000" dirty="0">
                <a:solidFill>
                  <a:srgbClr val="00B0F0"/>
                </a:solidFill>
              </a:rPr>
              <a:t>alt</a:t>
            </a:r>
            <a:r>
              <a:rPr lang="ko-KR" altLang="en-US" sz="1000" dirty="0">
                <a:solidFill>
                  <a:srgbClr val="00B0F0"/>
                </a:solidFill>
              </a:rPr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783193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네이버</a:t>
            </a:r>
            <a:r>
              <a:rPr lang="ko-KR" altLang="en-US" sz="1000" dirty="0">
                <a:solidFill>
                  <a:srgbClr val="00B0F0"/>
                </a:solidFill>
              </a:rPr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8347" y="4837603"/>
            <a:ext cx="3456384" cy="1532334"/>
          </a:xfrm>
          <a:prstGeom prst="wedgeRoundRectCallout">
            <a:avLst>
              <a:gd name="adj1" fmla="val -18599"/>
              <a:gd name="adj2" fmla="val -1375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</a:rPr>
              <a:t>현재 이미지 파일의 경로명은 </a:t>
            </a:r>
            <a:r>
              <a:rPr lang="en-US" altLang="ko-KR" sz="1400" dirty="0">
                <a:solidFill>
                  <a:srgbClr val="00B0F0"/>
                </a:solidFill>
              </a:rPr>
              <a:t>media/kitae.jpg</a:t>
            </a:r>
            <a:r>
              <a:rPr lang="ko-KR" altLang="en-US" sz="1400" dirty="0">
                <a:solidFill>
                  <a:srgbClr val="00B0F0"/>
                </a:solidFill>
              </a:rPr>
              <a:t>로 상대 경로명을 사용하고 있다</a:t>
            </a:r>
            <a:r>
              <a:rPr lang="en-US" altLang="ko-KR" sz="1400" dirty="0">
                <a:solidFill>
                  <a:srgbClr val="00B0F0"/>
                </a:solidFill>
              </a:rPr>
              <a:t>.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ko-KR" altLang="en-US" sz="1400" dirty="0">
                <a:solidFill>
                  <a:srgbClr val="00B0F0"/>
                </a:solidFill>
              </a:rPr>
              <a:t>이미지는 </a:t>
            </a:r>
            <a:r>
              <a:rPr lang="en-US" altLang="ko-KR" sz="1400" dirty="0">
                <a:solidFill>
                  <a:srgbClr val="00B0F0"/>
                </a:solidFill>
              </a:rPr>
              <a:t>HTML </a:t>
            </a:r>
            <a:r>
              <a:rPr lang="ko-KR" altLang="en-US" sz="1400" dirty="0">
                <a:solidFill>
                  <a:srgbClr val="00B0F0"/>
                </a:solidFill>
              </a:rPr>
              <a:t>파일이 있는 경로 아래 </a:t>
            </a:r>
            <a:r>
              <a:rPr lang="en-US" altLang="ko-KR" sz="1400" dirty="0">
                <a:solidFill>
                  <a:srgbClr val="00B0F0"/>
                </a:solidFill>
              </a:rPr>
              <a:t>media </a:t>
            </a:r>
            <a:r>
              <a:rPr lang="ko-KR" altLang="en-US" sz="1400" dirty="0">
                <a:solidFill>
                  <a:srgbClr val="00B0F0"/>
                </a:solidFill>
              </a:rPr>
              <a:t>폴더를 만들고 그 곳에 두면 된다</a:t>
            </a:r>
            <a:r>
              <a:rPr lang="en-US" altLang="ko-KR" sz="1400" dirty="0">
                <a:solidFill>
                  <a:srgbClr val="00B0F0"/>
                </a:solidFill>
              </a:rPr>
              <a:t>.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317" y="260648"/>
            <a:ext cx="7511473" cy="744750"/>
          </a:xfrm>
        </p:spPr>
        <p:txBody>
          <a:bodyPr/>
          <a:lstStyle/>
          <a:p>
            <a:r>
              <a:rPr lang="ko-KR" altLang="en-US" dirty="0"/>
              <a:t>리스트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24744"/>
            <a:ext cx="7511472" cy="4041162"/>
          </a:xfrm>
        </p:spPr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6742" y="980728"/>
            <a:ext cx="7510506" cy="656891"/>
          </a:xfrm>
        </p:spPr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259632" y="2060848"/>
            <a:ext cx="7123113" cy="2197968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 dirty="0"/>
              <a:t>웹 페이지를 만드는 기초적인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/>
          </a:p>
          <a:p>
            <a:pPr marL="514350" indent="-514350" algn="l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작성법</a:t>
            </a:r>
            <a:endParaRPr lang="en-US" altLang="ko-KR" dirty="0"/>
          </a:p>
          <a:p>
            <a:pPr marL="514350" indent="-514350" algn="l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 작성법</a:t>
            </a:r>
            <a:endParaRPr lang="en-US" altLang="ko-KR" dirty="0"/>
          </a:p>
          <a:p>
            <a:pPr marL="514350" indent="-514350" algn="l">
              <a:buAutoNum type="arabicPeriod"/>
            </a:pPr>
            <a:r>
              <a:rPr lang="ko-KR" altLang="en-US" dirty="0"/>
              <a:t>인라인 프레임을 사용하여 웹 페이지에 다른 웹</a:t>
            </a:r>
            <a:r>
              <a:rPr lang="en-US" altLang="ko-KR" dirty="0"/>
              <a:t> </a:t>
            </a:r>
            <a:r>
              <a:rPr lang="ko-KR" altLang="en-US" dirty="0"/>
              <a:t>페이지를 내장</a:t>
            </a:r>
            <a:endParaRPr lang="en-US" altLang="ko-KR" dirty="0"/>
          </a:p>
          <a:p>
            <a:pPr marL="514350" indent="-514350" algn="l">
              <a:buAutoNum type="arabicPeriod"/>
            </a:pPr>
            <a:r>
              <a:rPr lang="ko-KR" altLang="en-US" dirty="0"/>
              <a:t>웹 페이지에 오디오 비디오를 삽입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마커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3300"/>
                </a:solidFill>
              </a:rPr>
              <a:t>&lt;/li&gt;</a:t>
            </a:r>
            <a:r>
              <a:rPr lang="ko-KR" altLang="en-US" sz="1000" dirty="0">
                <a:solidFill>
                  <a:srgbClr val="FF3300"/>
                </a:solidFill>
              </a:rPr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마커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63" y="1113921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286" y="163862"/>
            <a:ext cx="7511473" cy="91843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 </a:t>
            </a:r>
            <a:r>
              <a:rPr lang="en-US" altLang="ko-KR" dirty="0"/>
              <a:t>-&gt;</a:t>
            </a:r>
            <a:r>
              <a:rPr lang="ko-KR" altLang="en-US" dirty="0"/>
              <a:t> 용어</a:t>
            </a:r>
            <a:r>
              <a:rPr lang="en-US" altLang="ko-KR" dirty="0"/>
              <a:t>,</a:t>
            </a:r>
            <a:r>
              <a:rPr lang="ko-KR" altLang="en-US" dirty="0"/>
              <a:t> 설명을 한 아이템으로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7521" y="1113921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>
                <a:solidFill>
                  <a:srgbClr val="C00000"/>
                </a:solidFill>
              </a:rPr>
              <a:t>&lt;dl&gt;</a:t>
            </a:r>
          </a:p>
          <a:p>
            <a:pPr lvl="1" defTabSz="180000"/>
            <a:r>
              <a:rPr lang="en-US" altLang="ko-KR" sz="1400" b="1" dirty="0">
                <a:solidFill>
                  <a:srgbClr val="C00000"/>
                </a:solidFill>
              </a:rPr>
              <a:t>&lt;dt&gt;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>
                <a:solidFill>
                  <a:srgbClr val="C00000"/>
                </a:solidFill>
              </a:rPr>
              <a:t>&lt;dd&gt;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21675" y="3244907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3300"/>
                </a:solidFill>
              </a:rPr>
              <a:t>용어</a:t>
            </a:r>
            <a:r>
              <a:rPr lang="ko-KR" altLang="en-US" sz="1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3300"/>
                </a:solidFill>
              </a:rPr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727430" y="2636635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27430" y="2884285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03138" y="2268439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용어</a:t>
            </a:r>
            <a:r>
              <a:rPr lang="ko-KR" altLang="en-US" sz="10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172" y="3445788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33" y="950126"/>
            <a:ext cx="2635311" cy="27964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695" y="162701"/>
            <a:ext cx="7511473" cy="635331"/>
          </a:xfrm>
        </p:spPr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6655" y="4460228"/>
            <a:ext cx="8153400" cy="1902160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096079" y="495612"/>
            <a:ext cx="4486235" cy="334007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2057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&lt;table&gt;&lt;/table&gt;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8290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/>
                <a:t>&lt;caption&gt;</a:t>
              </a:r>
              <a:endParaRPr lang="ko-KR" altLang="en-US" sz="10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en-US" altLang="ko-KR" sz="1000" dirty="0" err="1"/>
                <a:t>tfoot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104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en-US" altLang="ko-KR" sz="1000" dirty="0" err="1"/>
                <a:t>tbody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7200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en-US" altLang="ko-KR" sz="1000" dirty="0" err="1"/>
                <a:t>thead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165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325140" cy="1658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296838" cy="1658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01007" y="539489"/>
            <a:ext cx="713000" cy="272415"/>
          </a:xfrm>
          <a:prstGeom prst="wedgeRoundRectCallout">
            <a:avLst>
              <a:gd name="adj1" fmla="val 40059"/>
              <a:gd name="adj2" fmla="val 1297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83521" y="1692083"/>
            <a:ext cx="713000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헤더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55976" y="2702315"/>
            <a:ext cx="713000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바디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5774" y="3478267"/>
            <a:ext cx="713000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70C0"/>
                </a:solidFill>
              </a:rPr>
              <a:t>푸트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6695" y="752237"/>
            <a:ext cx="3881804" cy="324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b="1" dirty="0"/>
              <a:t>표 만드는데 사용되는 태그들</a:t>
            </a:r>
            <a:endParaRPr lang="en-US" altLang="ko-KR" b="1" kern="0" dirty="0">
              <a:latin typeface="+mj-ea"/>
              <a:ea typeface="+mj-ea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latin typeface="+mj-ea"/>
                <a:ea typeface="+mj-ea"/>
              </a:rPr>
              <a:t>표 전체를 담는 컨테이너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latin typeface="+mj-ea"/>
                <a:ea typeface="+mj-ea"/>
              </a:rPr>
              <a:t>표 제목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latin typeface="+mj-ea"/>
                <a:ea typeface="+mj-ea"/>
              </a:rPr>
              <a:t>thead</a:t>
            </a:r>
            <a:r>
              <a:rPr lang="en-US" altLang="ko-KR" sz="1400" kern="0" dirty="0"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latin typeface="+mj-ea"/>
                <a:ea typeface="+mj-ea"/>
              </a:rPr>
              <a:t>헤딩 셀 그룹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latin typeface="+mj-ea"/>
                <a:ea typeface="+mj-ea"/>
              </a:rPr>
              <a:t>tfoot</a:t>
            </a:r>
            <a:r>
              <a:rPr lang="en-US" altLang="ko-KR" sz="1400" kern="0" dirty="0"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latin typeface="+mj-ea"/>
                <a:ea typeface="+mj-ea"/>
              </a:rPr>
              <a:t>바닥 셀 그룹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latin typeface="+mj-ea"/>
                <a:ea typeface="+mj-ea"/>
              </a:rPr>
              <a:t>tbody</a:t>
            </a:r>
            <a:r>
              <a:rPr lang="en-US" altLang="ko-KR" sz="1400" kern="0" dirty="0"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latin typeface="+mj-ea"/>
                <a:ea typeface="+mj-ea"/>
              </a:rPr>
              <a:t>데이터 셀 그룹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latin typeface="+mj-ea"/>
                <a:ea typeface="+mj-ea"/>
              </a:rPr>
              <a:t>tr</a:t>
            </a:r>
            <a:r>
              <a:rPr lang="en-US" altLang="ko-KR" sz="1400" kern="0" dirty="0"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latin typeface="+mj-ea"/>
                <a:ea typeface="+mj-ea"/>
              </a:rPr>
              <a:t>행</a:t>
            </a:r>
            <a:r>
              <a:rPr lang="en-US" altLang="ko-KR" sz="1400" kern="0" dirty="0">
                <a:latin typeface="+mj-ea"/>
                <a:ea typeface="+mj-ea"/>
              </a:rPr>
              <a:t>. </a:t>
            </a:r>
            <a:r>
              <a:rPr lang="ko-KR" altLang="en-US" sz="1400" kern="0" dirty="0"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latin typeface="+mj-ea"/>
                <a:ea typeface="+mj-ea"/>
              </a:rPr>
              <a:t>th</a:t>
            </a:r>
            <a:r>
              <a:rPr lang="en-US" altLang="ko-KR" sz="1400" kern="0" dirty="0">
                <a:latin typeface="+mj-ea"/>
                <a:ea typeface="+mj-ea"/>
              </a:rPr>
              <a:t>&gt; </a:t>
            </a:r>
            <a:r>
              <a:rPr lang="ko-KR" altLang="en-US" sz="1400" kern="0" dirty="0">
                <a:latin typeface="+mj-ea"/>
                <a:ea typeface="+mj-ea"/>
              </a:rPr>
              <a:t>포함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latin typeface="+mj-ea"/>
                <a:ea typeface="+mj-ea"/>
              </a:rPr>
              <a:t>th</a:t>
            </a:r>
            <a:r>
              <a:rPr lang="en-US" altLang="ko-KR" sz="1400" kern="0" dirty="0"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latin typeface="+mj-ea"/>
                <a:ea typeface="+mj-ea"/>
              </a:rPr>
              <a:t>(</a:t>
            </a:r>
            <a:r>
              <a:rPr lang="ko-KR" altLang="en-US" sz="1400" kern="0" dirty="0"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latin typeface="+mj-ea"/>
                <a:ea typeface="+mj-ea"/>
              </a:rPr>
              <a:t>) </a:t>
            </a:r>
            <a:r>
              <a:rPr lang="ko-KR" altLang="en-US" sz="1400" kern="0" dirty="0">
                <a:latin typeface="+mj-ea"/>
                <a:ea typeface="+mj-ea"/>
              </a:rPr>
              <a:t>셀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4612322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920202" y="4794982"/>
            <a:ext cx="1800200" cy="576064"/>
          </a:xfrm>
          <a:prstGeom prst="wedgeRoundRectCallout">
            <a:avLst>
              <a:gd name="adj1" fmla="val -139679"/>
              <a:gd name="adj2" fmla="val 1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63" y="44723"/>
            <a:ext cx="7511473" cy="711746"/>
          </a:xfrm>
        </p:spPr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16264" y="756469"/>
            <a:ext cx="7511472" cy="2646567"/>
          </a:xfrm>
        </p:spPr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3438921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88016"/>
            <a:ext cx="7511473" cy="648696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rgbClr val="0070C0"/>
                </a:solidFill>
              </a:rPr>
              <a:t>1</a:t>
            </a:r>
            <a:r>
              <a:rPr lang="ko-KR" altLang="en-US" sz="1000" dirty="0">
                <a:solidFill>
                  <a:srgbClr val="0070C0"/>
                </a:solidFill>
              </a:rPr>
              <a:t>픽셀 테두리</a:t>
            </a:r>
            <a:r>
              <a:rPr lang="en-US" altLang="ko-KR" sz="1000" dirty="0">
                <a:solidFill>
                  <a:srgbClr val="0070C0"/>
                </a:solidFill>
              </a:rPr>
              <a:t>. 5</a:t>
            </a:r>
            <a:r>
              <a:rPr lang="ko-KR" altLang="en-US" sz="1000" dirty="0">
                <a:solidFill>
                  <a:srgbClr val="0070C0"/>
                </a:solidFill>
              </a:rPr>
              <a:t>장의 </a:t>
            </a:r>
            <a:r>
              <a:rPr lang="en-US" altLang="ko-KR" sz="1000" dirty="0">
                <a:solidFill>
                  <a:srgbClr val="0070C0"/>
                </a:solidFill>
              </a:rPr>
              <a:t>CSS3</a:t>
            </a:r>
            <a:r>
              <a:rPr lang="ko-KR" altLang="en-US" sz="1000" dirty="0">
                <a:solidFill>
                  <a:srgbClr val="0070C0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195" y="147169"/>
            <a:ext cx="7511473" cy="131248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0070C0"/>
                </a:solidFill>
              </a:rPr>
              <a:t>디폴트 굵기</a:t>
            </a:r>
            <a:r>
              <a:rPr lang="en-US" altLang="ko-KR" sz="900" dirty="0">
                <a:solidFill>
                  <a:srgbClr val="0070C0"/>
                </a:solidFill>
              </a:rPr>
              <a:t>(0)</a:t>
            </a:r>
            <a:r>
              <a:rPr lang="ko-KR" altLang="en-US" sz="900" dirty="0">
                <a:solidFill>
                  <a:srgbClr val="0070C0"/>
                </a:solidFill>
              </a:rPr>
              <a:t>로 하여 테두리 제거</a:t>
            </a:r>
            <a:r>
              <a:rPr lang="en-US" altLang="ko-KR" sz="900" dirty="0">
                <a:solidFill>
                  <a:srgbClr val="0070C0"/>
                </a:solidFill>
              </a:rPr>
              <a:t>. </a:t>
            </a:r>
          </a:p>
          <a:p>
            <a:r>
              <a:rPr lang="ko-KR" altLang="en-US" sz="900" dirty="0">
                <a:solidFill>
                  <a:srgbClr val="0070C0"/>
                </a:solidFill>
              </a:rPr>
              <a:t>굵기 조절은 </a:t>
            </a:r>
            <a:r>
              <a:rPr lang="en-US" altLang="ko-KR" sz="900" dirty="0">
                <a:solidFill>
                  <a:srgbClr val="0070C0"/>
                </a:solidFill>
              </a:rPr>
              <a:t>CSS3</a:t>
            </a:r>
            <a:r>
              <a:rPr lang="ko-KR" altLang="en-US" sz="900" dirty="0">
                <a:solidFill>
                  <a:srgbClr val="0070C0"/>
                </a:solidFill>
              </a:rPr>
              <a:t>로 하는 것이 </a:t>
            </a:r>
            <a:r>
              <a:rPr lang="ko-KR" altLang="en-US" sz="900" dirty="0" err="1">
                <a:solidFill>
                  <a:srgbClr val="0070C0"/>
                </a:solidFill>
              </a:rPr>
              <a:t>바람직</a:t>
            </a:r>
            <a:r>
              <a:rPr lang="ko-KR" altLang="en-US" sz="9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이미지들은 </a:t>
            </a:r>
            <a:r>
              <a:rPr lang="en-US" altLang="ko-KR" sz="1000" dirty="0">
                <a:solidFill>
                  <a:srgbClr val="0070C0"/>
                </a:solidFill>
              </a:rPr>
              <a:t>HTML </a:t>
            </a:r>
            <a:r>
              <a:rPr lang="ko-KR" altLang="en-US" sz="1000" dirty="0">
                <a:solidFill>
                  <a:srgbClr val="0070C0"/>
                </a:solidFill>
              </a:rPr>
              <a:t>파일이 있는 경로 아래 </a:t>
            </a:r>
            <a:r>
              <a:rPr lang="en-US" altLang="ko-KR" sz="1000" dirty="0">
                <a:solidFill>
                  <a:srgbClr val="0070C0"/>
                </a:solidFill>
              </a:rPr>
              <a:t>media </a:t>
            </a:r>
            <a:r>
              <a:rPr lang="ko-KR" altLang="en-US" sz="1000" dirty="0">
                <a:solidFill>
                  <a:srgbClr val="0070C0"/>
                </a:solidFill>
              </a:rPr>
              <a:t>폴더를 만들고 그 곳에 두면 된다</a:t>
            </a:r>
            <a:r>
              <a:rPr lang="en-US" altLang="ko-KR" sz="1000" dirty="0">
                <a:solidFill>
                  <a:srgbClr val="0070C0"/>
                </a:solidFill>
              </a:rPr>
              <a:t>.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D33C-8B3F-0748-8A07-2DF5A4BA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99700"/>
            <a:ext cx="7511473" cy="953036"/>
          </a:xfrm>
        </p:spPr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:</a:t>
            </a:r>
            <a:r>
              <a:rPr lang="ko-KR" altLang="en-US" dirty="0"/>
              <a:t> 비정형 표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9B89-E246-1449-80CC-4F3908EC5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801" y="908720"/>
            <a:ext cx="7511472" cy="1656184"/>
          </a:xfrm>
        </p:spPr>
        <p:txBody>
          <a:bodyPr/>
          <a:lstStyle/>
          <a:p>
            <a:r>
              <a:rPr lang="ko-KR" altLang="en-US" dirty="0"/>
              <a:t>교재 </a:t>
            </a:r>
            <a:r>
              <a:rPr lang="en-US" altLang="ko-KR" dirty="0"/>
              <a:t>81</a:t>
            </a:r>
            <a:r>
              <a:rPr lang="ko-KR" altLang="en-US" dirty="0"/>
              <a:t>페이지에 있는 비정형 표 만들기의 모양에 따라 테이블을 만들고</a:t>
            </a:r>
            <a:r>
              <a:rPr lang="en-US" altLang="ko-KR" dirty="0"/>
              <a:t>,</a:t>
            </a:r>
            <a:r>
              <a:rPr lang="ko-KR" altLang="en-US" dirty="0"/>
              <a:t> 텍스트나 이미지를 </a:t>
            </a:r>
            <a:r>
              <a:rPr lang="ko-KR" altLang="en-US" dirty="0" err="1"/>
              <a:t>삽입보기</a:t>
            </a:r>
            <a:endParaRPr lang="en-US" altLang="ko-KR" dirty="0"/>
          </a:p>
          <a:p>
            <a:r>
              <a:rPr lang="ko-KR" altLang="en-US" dirty="0"/>
              <a:t>주어진 테이블 형태를 한단계 더 복잡하게 하기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EB7A7-1B61-7E4C-B097-81359C42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48ED6-2151-D84C-AA6C-88033AD3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25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D46E-B24C-624F-B07F-2D0EB7B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</a:t>
            </a:r>
            <a:r>
              <a:rPr lang="ko-KR" altLang="en-US" dirty="0"/>
              <a:t> 하이퍼링크와 항해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715E-ED02-584F-AD88-D130FA8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53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9512" y="11967"/>
            <a:ext cx="7511473" cy="896753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83568" y="908720"/>
            <a:ext cx="7511472" cy="5544616"/>
          </a:xfrm>
        </p:spPr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r>
              <a:rPr lang="en-US" altLang="ko-KR" dirty="0"/>
              <a:t>.</a:t>
            </a:r>
            <a:r>
              <a:rPr lang="ko-KR" altLang="en-US" dirty="0"/>
              <a:t> 반드시 </a:t>
            </a:r>
            <a:r>
              <a:rPr lang="ko-KR" altLang="en-US" dirty="0" err="1"/>
              <a:t>첫줄에</a:t>
            </a:r>
            <a:r>
              <a:rPr lang="ko-KR" altLang="en-US" dirty="0"/>
              <a:t> 삽입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2920" y="1412776"/>
            <a:ext cx="5904656" cy="2905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FF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FF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FF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70C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B05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B050"/>
                </a:solidFill>
                <a:latin typeface="+mj-ea"/>
                <a:ea typeface="+mj-ea"/>
              </a:rPr>
              <a:t>&lt;/head&gt;</a:t>
            </a:r>
            <a:endParaRPr lang="ko-KR" altLang="en-US" sz="1200" kern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B050"/>
                </a:solidFill>
                <a:latin typeface="+mj-ea"/>
                <a:ea typeface="+mj-ea"/>
              </a:rPr>
              <a:t>&lt;body&gt;</a:t>
            </a:r>
            <a:endParaRPr lang="ko-KR" altLang="en-US" sz="1200" kern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B050"/>
                </a:solidFill>
                <a:latin typeface="+mj-ea"/>
                <a:ea typeface="+mj-ea"/>
              </a:rPr>
              <a:t>&lt;/body&gt;</a:t>
            </a:r>
            <a:endParaRPr lang="ko-KR" altLang="en-US" sz="1200" kern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70C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70C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0"/>
            <a:ext cx="7511473" cy="836712"/>
          </a:xfrm>
        </p:spPr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648" y="836712"/>
            <a:ext cx="8153400" cy="28803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35966"/>
            <a:ext cx="7511473" cy="633101"/>
          </a:xfrm>
        </p:spPr>
        <p:txBody>
          <a:bodyPr/>
          <a:lstStyle/>
          <a:p>
            <a:r>
              <a:rPr lang="ko-KR" altLang="en-US" dirty="0"/>
              <a:t>하이퍼링크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1600" y="1408419"/>
            <a:ext cx="7511472" cy="4041162"/>
          </a:xfrm>
        </p:spPr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87239" y="2673705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691680" y="3595118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58984" y="4816725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511473" cy="783754"/>
          </a:xfrm>
        </p:spPr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740" y="1052736"/>
            <a:ext cx="7511472" cy="2520280"/>
          </a:xfrm>
        </p:spPr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589" y="48314"/>
            <a:ext cx="7511473" cy="1004422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8410" y="739593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0" y="3718459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15" y="3718459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504" y="95096"/>
            <a:ext cx="7511473" cy="761958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0644" y="488197"/>
            <a:ext cx="7511473" cy="852571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7481" y="1340768"/>
            <a:ext cx="7511472" cy="1372534"/>
          </a:xfrm>
        </p:spPr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1125" y="2895159"/>
            <a:ext cx="4417043" cy="19847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latin typeface="+mj-ea"/>
                <a:ea typeface="+mj-ea"/>
              </a:rPr>
              <a:t>&lt;a </a:t>
            </a:r>
            <a:r>
              <a:rPr lang="en-US" altLang="ko-KR" b="1" kern="0" dirty="0">
                <a:latin typeface="+mj-ea"/>
                <a:ea typeface="+mj-ea"/>
              </a:rPr>
              <a:t>id="chap1"</a:t>
            </a:r>
            <a:r>
              <a:rPr lang="en-US" altLang="ko-KR" kern="0" dirty="0">
                <a:latin typeface="+mj-ea"/>
                <a:ea typeface="+mj-ea"/>
              </a:rPr>
              <a:t>&gt;1</a:t>
            </a:r>
            <a:r>
              <a:rPr lang="ko-KR" altLang="en-US" kern="0" dirty="0">
                <a:latin typeface="+mj-ea"/>
                <a:ea typeface="+mj-ea"/>
              </a:rPr>
              <a:t>장 서론</a:t>
            </a:r>
            <a:r>
              <a:rPr lang="en-US" altLang="ko-KR" kern="0" dirty="0"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#chap1</a:t>
            </a:r>
            <a:r>
              <a:rPr lang="en-US" altLang="ko-KR" b="1" dirty="0">
                <a:latin typeface="+mj-ea"/>
                <a:ea typeface="+mj-ea"/>
              </a:rPr>
              <a:t>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rgbClr val="0070C0"/>
                </a:solidFill>
              </a:rPr>
              <a:t>chap1 </a:t>
            </a:r>
            <a:r>
              <a:rPr lang="ko-KR" altLang="en-US" sz="1000" dirty="0">
                <a:solidFill>
                  <a:srgbClr val="0070C0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rgbClr val="0070C0"/>
                </a:solidFill>
              </a:rPr>
              <a:t>클릭하면</a:t>
            </a:r>
            <a:r>
              <a:rPr lang="en-US" altLang="ko-KR" sz="1000" dirty="0">
                <a:solidFill>
                  <a:srgbClr val="0070C0"/>
                </a:solidFill>
              </a:rPr>
              <a:t> chap1 </a:t>
            </a:r>
            <a:r>
              <a:rPr lang="ko-KR" altLang="en-US" sz="1000" dirty="0">
                <a:solidFill>
                  <a:srgbClr val="0070C0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06" y="3488896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09535"/>
            <a:ext cx="7511473" cy="945612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>
                <a:solidFill>
                  <a:srgbClr val="FF0000"/>
                </a:solidFill>
              </a:rPr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0070C0"/>
                  </a:solidFill>
                </a:rPr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D46E-B24C-624F-B07F-2D0EB7B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2-5</a:t>
            </a:r>
            <a:r>
              <a:rPr lang="ko-KR" altLang="en-US" dirty="0"/>
              <a:t> 인라인 프레임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715E-ED02-584F-AD88-D130FA8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88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729" y="78068"/>
            <a:ext cx="7511473" cy="71174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4406" y="789814"/>
            <a:ext cx="7511472" cy="559151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태그와 속성은 대소문자 구분 없음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 err="1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값은 단일 인용 부호나 인용부호를 사용하지 않아도 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</a:t>
            </a:r>
            <a:r>
              <a:rPr lang="en-US" altLang="ko-KR" sz="1600" dirty="0" err="1"/>
              <a:t>heart.jpg</a:t>
            </a:r>
            <a:r>
              <a:rPr lang="ko-KR" altLang="en-US" sz="1600" dirty="0"/>
              <a:t> </a:t>
            </a:r>
            <a:r>
              <a:rPr lang="en-US" altLang="ko-KR" sz="1600" dirty="0"/>
              <a:t>width=‘100’</a:t>
            </a:r>
            <a:r>
              <a:rPr lang="ko-KR" altLang="en-US" sz="1600" dirty="0"/>
              <a:t> </a:t>
            </a:r>
            <a:r>
              <a:rPr lang="en-US" altLang="ko-KR" sz="1600" dirty="0"/>
              <a:t>height="50" alt="</a:t>
            </a:r>
            <a:r>
              <a:rPr lang="ko-KR" altLang="en-US" sz="1600" dirty="0" err="1"/>
              <a:t>심장이미지</a:t>
            </a:r>
            <a:r>
              <a:rPr lang="en-US" altLang="ko-KR" sz="1600" dirty="0"/>
              <a:t>"&gt;</a:t>
            </a:r>
          </a:p>
          <a:p>
            <a:pPr lvl="2"/>
            <a:r>
              <a:rPr lang="ko-KR" altLang="en-US" sz="1600" dirty="0"/>
              <a:t>단</a:t>
            </a:r>
            <a:r>
              <a:rPr lang="en-US" altLang="ko-KR" sz="1600" dirty="0"/>
              <a:t>,</a:t>
            </a:r>
            <a:r>
              <a:rPr lang="ko-KR" altLang="en-US" sz="1600" dirty="0"/>
              <a:t> 속성 값에 빈칸이 들어가는 경우 반드시 </a:t>
            </a:r>
            <a:r>
              <a:rPr lang="ko-KR" altLang="en-US" sz="1600" dirty="0" err="1"/>
              <a:t>인용부호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915" y="692696"/>
            <a:ext cx="5760640" cy="108499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1D4AF2-6788-1B41-9560-E620D4334CEE}"/>
              </a:ext>
            </a:extLst>
          </p:cNvPr>
          <p:cNvSpPr/>
          <p:nvPr/>
        </p:nvSpPr>
        <p:spPr>
          <a:xfrm>
            <a:off x="3851920" y="472514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14145"/>
            <a:ext cx="7511473" cy="766583"/>
          </a:xfrm>
        </p:spPr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19213" y="754234"/>
            <a:ext cx="7511472" cy="1651346"/>
          </a:xfrm>
        </p:spPr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1680" y="2405580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&lt;!DOCTYPE html&gt;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&lt;html&gt;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&lt;head&gt;&lt;title&gt;</a:t>
            </a:r>
            <a:r>
              <a:rPr lang="ko-KR" altLang="en-US" sz="1200" dirty="0" err="1">
                <a:solidFill>
                  <a:srgbClr val="0070C0"/>
                </a:solidFill>
              </a:rPr>
              <a:t>첫번째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iframe&lt;/title&gt;&lt;/head&gt;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&lt;body&gt;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&lt;h4&gt;</a:t>
            </a:r>
            <a:r>
              <a:rPr lang="ko-KR" altLang="en-US" sz="1200" dirty="0" err="1">
                <a:solidFill>
                  <a:srgbClr val="0070C0"/>
                </a:solidFill>
              </a:rPr>
              <a:t>첫번째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iframe&lt;/h4&gt;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&lt;/body&gt;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&lt;/html&gt;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&lt;!DOCTYPE html&gt;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&lt;html&gt;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&lt;head&gt;&lt;title&gt;</a:t>
            </a:r>
            <a:r>
              <a:rPr lang="ko-KR" altLang="en-US" sz="1200" dirty="0" err="1">
                <a:solidFill>
                  <a:srgbClr val="0070C0"/>
                </a:solidFill>
              </a:rPr>
              <a:t>두번째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iframe&lt;/title&gt;&lt;/head&gt;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&lt;body&gt;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&lt;h4&gt;</a:t>
            </a:r>
            <a:r>
              <a:rPr lang="ko-KR" altLang="en-US" sz="1200" dirty="0" err="1">
                <a:solidFill>
                  <a:srgbClr val="0070C0"/>
                </a:solidFill>
              </a:rPr>
              <a:t>두번째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iframe&lt;/h4&gt;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&lt;/body&gt;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&lt;/html&gt;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7AD8-908D-4945-979E-164F7616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99700"/>
            <a:ext cx="7511473" cy="1312480"/>
          </a:xfrm>
        </p:spPr>
        <p:txBody>
          <a:bodyPr/>
          <a:lstStyle/>
          <a:p>
            <a:r>
              <a:rPr lang="en-US" altLang="ko-KR" dirty="0"/>
              <a:t>&lt;iframe&gt; </a:t>
            </a:r>
            <a:r>
              <a:rPr lang="ko-KR" altLang="en-US" dirty="0"/>
              <a:t>사용 시 주의사항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7ECD3-D9A9-0D41-8A02-2559E7E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&lt;iframe&gt;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안에서만 사용</a:t>
            </a:r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속성이 생략되는 경우에는 </a:t>
            </a:r>
            <a:r>
              <a:rPr lang="en-US" altLang="ko-KR" dirty="0"/>
              <a:t>&lt;iframe&gt; </a:t>
            </a:r>
            <a:r>
              <a:rPr lang="ko-KR" altLang="en-US" dirty="0"/>
              <a:t>영역만 만들어지고 빈 공간</a:t>
            </a:r>
            <a:endParaRPr lang="en-US" altLang="ko-KR" dirty="0"/>
          </a:p>
          <a:p>
            <a:r>
              <a:rPr lang="en-US" altLang="ko-KR" dirty="0" err="1"/>
              <a:t>Srcdoc</a:t>
            </a:r>
            <a:r>
              <a:rPr lang="ko-KR" altLang="en-US" dirty="0"/>
              <a:t> 속성을 이용하여 출력할 </a:t>
            </a:r>
            <a:r>
              <a:rPr lang="en-US" altLang="ko-KR" dirty="0"/>
              <a:t>HTML</a:t>
            </a:r>
            <a:r>
              <a:rPr lang="ko-KR" altLang="en-US" dirty="0"/>
              <a:t> 텍스트를 직접 작성할 수 있다</a:t>
            </a:r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en-US" altLang="ko-KR" dirty="0"/>
              <a:t>SRC </a:t>
            </a:r>
            <a:r>
              <a:rPr lang="ko-KR" altLang="en-US" dirty="0"/>
              <a:t>속성은 무시된다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12796-0602-0244-8EF5-D4C255A8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1F569-9474-CE42-AAAE-6093F6B4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97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0901" y="111329"/>
            <a:ext cx="8099531" cy="13124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4337548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srcdoc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속성이 있으면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827" y="144514"/>
            <a:ext cx="8316613" cy="131248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3728" y="4580157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&lt;iframe&gt;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&lt;iframe&gt;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6696B-81A2-6B45-B5A8-94022F6F2342}"/>
              </a:ext>
            </a:extLst>
          </p:cNvPr>
          <p:cNvSpPr txBox="1"/>
          <p:nvPr/>
        </p:nvSpPr>
        <p:spPr>
          <a:xfrm>
            <a:off x="445390" y="5164161"/>
            <a:ext cx="233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윈도우의 넓이가 좁은 경우 </a:t>
            </a:r>
            <a:r>
              <a:rPr lang="ko-KR" altLang="en-US" dirty="0" err="1"/>
              <a:t>샇하로</a:t>
            </a:r>
            <a:r>
              <a:rPr lang="ko-KR" altLang="en-US" dirty="0"/>
              <a:t>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99700"/>
            <a:ext cx="7511473" cy="656240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 윈도우와 인라인 프레임의 계층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348" y="1196752"/>
            <a:ext cx="7511472" cy="490530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268760"/>
            <a:ext cx="6264696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12819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right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99739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upper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66671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lower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&lt;!DOCTYPE html&gt;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&lt;html&gt;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&lt;head&gt;&lt;title&gt;</a:t>
            </a:r>
            <a:r>
              <a:rPr lang="ko-KR" altLang="en-US" sz="1000" dirty="0">
                <a:solidFill>
                  <a:srgbClr val="0070C0"/>
                </a:solidFill>
              </a:rPr>
              <a:t>브라우저 윈도우</a:t>
            </a:r>
            <a:r>
              <a:rPr lang="en-US" altLang="ko-KR" sz="1000" dirty="0">
                <a:solidFill>
                  <a:srgbClr val="0070C0"/>
                </a:solidFill>
              </a:rPr>
              <a:t>(top)&lt;/title&gt;&lt;/head&gt;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&lt;body&gt;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&lt;h3&gt;2 </a:t>
            </a:r>
            <a:r>
              <a:rPr lang="ko-KR" altLang="en-US" sz="1000" dirty="0">
                <a:solidFill>
                  <a:srgbClr val="0070C0"/>
                </a:solidFill>
              </a:rPr>
              <a:t>개의 </a:t>
            </a:r>
            <a:r>
              <a:rPr lang="en-US" altLang="ko-KR" sz="1000" dirty="0">
                <a:solidFill>
                  <a:srgbClr val="0070C0"/>
                </a:solidFill>
              </a:rPr>
              <a:t>&amp;</a:t>
            </a:r>
            <a:r>
              <a:rPr lang="en-US" altLang="ko-KR" sz="1000" dirty="0" err="1">
                <a:solidFill>
                  <a:srgbClr val="0070C0"/>
                </a:solidFill>
              </a:rPr>
              <a:t>lt;iframe&amp;gt</a:t>
            </a:r>
            <a:r>
              <a:rPr lang="en-US" altLang="ko-KR" sz="1000" dirty="0">
                <a:solidFill>
                  <a:srgbClr val="0070C0"/>
                </a:solidFill>
              </a:rPr>
              <a:t>;</a:t>
            </a:r>
            <a:r>
              <a:rPr lang="ko-KR" altLang="en-US" sz="1000" dirty="0">
                <a:solidFill>
                  <a:srgbClr val="0070C0"/>
                </a:solidFill>
              </a:rPr>
              <a:t> 윈도우를 가집니다</a:t>
            </a:r>
            <a:r>
              <a:rPr lang="en-US" altLang="ko-KR" sz="1000" dirty="0">
                <a:solidFill>
                  <a:srgbClr val="0070C0"/>
                </a:solidFill>
              </a:rPr>
              <a:t>&lt;/h3&gt;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</a:t>
            </a:r>
            <a:r>
              <a:rPr lang="en-US" altLang="ko-KR" sz="1000" dirty="0" err="1">
                <a:solidFill>
                  <a:srgbClr val="0070C0"/>
                </a:solidFill>
              </a:rPr>
              <a:t>hr</a:t>
            </a:r>
            <a:r>
              <a:rPr lang="en-US" altLang="ko-KR" sz="1000" dirty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&lt;iframe </a:t>
            </a:r>
            <a:r>
              <a:rPr lang="en-US" altLang="ko-KR" sz="1000" dirty="0" err="1">
                <a:solidFill>
                  <a:srgbClr val="0070C0"/>
                </a:solidFill>
              </a:rPr>
              <a:t>src</a:t>
            </a:r>
            <a:r>
              <a:rPr lang="en-US" altLang="ko-KR" sz="1000" dirty="0">
                <a:solidFill>
                  <a:srgbClr val="0070C0"/>
                </a:solidFill>
              </a:rPr>
              <a:t>="leftframe.html" </a:t>
            </a:r>
            <a:r>
              <a:rPr lang="en-US" altLang="ko-KR" sz="1000" b="1" dirty="0">
                <a:solidFill>
                  <a:srgbClr val="0070C0"/>
                </a:solidFill>
              </a:rPr>
              <a:t>name= "left" 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			width="100" height="500"&gt;&lt;/iframe&gt;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&lt;iframe </a:t>
            </a:r>
            <a:r>
              <a:rPr lang="en-US" altLang="ko-KR" sz="1000" dirty="0" err="1">
                <a:solidFill>
                  <a:srgbClr val="0070C0"/>
                </a:solidFill>
              </a:rPr>
              <a:t>src</a:t>
            </a:r>
            <a:r>
              <a:rPr lang="en-US" altLang="ko-KR" sz="1000" dirty="0">
                <a:solidFill>
                  <a:srgbClr val="0070C0"/>
                </a:solidFill>
              </a:rPr>
              <a:t>="rightframe.html" </a:t>
            </a:r>
            <a:r>
              <a:rPr lang="en-US" altLang="ko-KR" sz="1000" b="1" dirty="0">
                <a:solidFill>
                  <a:srgbClr val="0070C0"/>
                </a:solidFill>
              </a:rPr>
              <a:t>name= "right"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			width="400" height="500"&gt;&lt;/iframe&gt;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&lt;/body&gt;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&lt;/html&gt;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994" y="309834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&lt;!DOCTYPE html&gt;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&lt;html&gt;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&lt;head&gt;&lt;title&gt;right iframe&lt;/title&gt;&lt;/head&gt;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&lt;body&gt;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&lt;h4&gt;right iframe&lt;/h4&gt;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</a:t>
            </a:r>
            <a:r>
              <a:rPr lang="en-US" altLang="ko-KR" sz="1000" dirty="0" err="1">
                <a:solidFill>
                  <a:srgbClr val="0070C0"/>
                </a:solidFill>
              </a:rPr>
              <a:t>hr</a:t>
            </a:r>
            <a:r>
              <a:rPr lang="en-US" altLang="ko-KR" sz="1000" dirty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&lt;iframe </a:t>
            </a:r>
            <a:r>
              <a:rPr lang="en-US" altLang="ko-KR" sz="1000" dirty="0" err="1">
                <a:solidFill>
                  <a:srgbClr val="0070C0"/>
                </a:solidFill>
              </a:rPr>
              <a:t>src</a:t>
            </a:r>
            <a:r>
              <a:rPr lang="en-US" altLang="ko-KR" sz="1000" dirty="0">
                <a:solidFill>
                  <a:srgbClr val="0070C0"/>
                </a:solidFill>
              </a:rPr>
              <a:t>="http://www.etnews.com" </a:t>
            </a:r>
            <a:r>
              <a:rPr lang="en-US" altLang="ko-KR" sz="1000" b="1" dirty="0">
                <a:solidFill>
                  <a:srgbClr val="0070C0"/>
                </a:solidFill>
              </a:rPr>
              <a:t>name="upper"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			width="100%" height="200"&gt;&lt;/iframe&gt;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&lt;iframe </a:t>
            </a:r>
            <a:r>
              <a:rPr lang="en-US" altLang="ko-KR" sz="1000" dirty="0" err="1">
                <a:solidFill>
                  <a:srgbClr val="0070C0"/>
                </a:solidFill>
              </a:rPr>
              <a:t>src</a:t>
            </a:r>
            <a:r>
              <a:rPr lang="en-US" altLang="ko-KR" sz="1000" dirty="0">
                <a:solidFill>
                  <a:srgbClr val="0070C0"/>
                </a:solidFill>
              </a:rPr>
              <a:t>="http://www.mk.co.kr" </a:t>
            </a:r>
            <a:r>
              <a:rPr lang="en-US" altLang="ko-KR" sz="1000" b="1" dirty="0">
                <a:solidFill>
                  <a:srgbClr val="0070C0"/>
                </a:solidFill>
              </a:rPr>
              <a:t>name="lower"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				width="100%" height="200"&gt;&lt;/iframe&gt;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&lt;/body&gt;</a:t>
            </a:r>
          </a:p>
          <a:p>
            <a:pPr defTabSz="180000"/>
            <a:r>
              <a:rPr lang="en-US" altLang="ko-KR" sz="1000" dirty="0">
                <a:solidFill>
                  <a:srgbClr val="0070C0"/>
                </a:solidFill>
              </a:rPr>
              <a:t>&lt;/html&gt;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70C0"/>
                </a:solidFill>
              </a:rPr>
              <a:t>브라우저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99700"/>
            <a:ext cx="7511473" cy="881028"/>
          </a:xfrm>
        </p:spPr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속성으로 출력할 윈도우 지정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5576" y="1179870"/>
            <a:ext cx="7511472" cy="4041162"/>
          </a:xfrm>
        </p:spPr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59350"/>
            <a:ext cx="7511473" cy="696590"/>
          </a:xfrm>
        </p:spPr>
        <p:txBody>
          <a:bodyPr/>
          <a:lstStyle/>
          <a:p>
            <a:r>
              <a:rPr lang="en-US" altLang="ko-KR" dirty="0"/>
              <a:t>target</a:t>
            </a:r>
            <a:r>
              <a:rPr lang="ko-KR" altLang="en-US" dirty="0"/>
              <a:t> 속성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348" y="1484784"/>
            <a:ext cx="7511472" cy="4617276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marL="914400" lvl="2" indent="0">
              <a:buNone/>
            </a:pPr>
            <a:endParaRPr lang="en-US" altLang="ko-KR" sz="1600" dirty="0"/>
          </a:p>
          <a:p>
            <a:pPr marL="914400" lvl="2" indent="0">
              <a:buNone/>
            </a:pPr>
            <a:endParaRPr lang="en-US" altLang="ko-KR" sz="1600" dirty="0"/>
          </a:p>
          <a:p>
            <a:pPr marL="914400" lvl="2" indent="0">
              <a:buNone/>
            </a:pPr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0498" y="1196752"/>
            <a:ext cx="6379934" cy="836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0498" y="2400803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95736" y="3399734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93553" y="4325555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69907" y="5381971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16263" y="211645"/>
            <a:ext cx="7511473" cy="1312480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left </a:t>
            </a:r>
            <a:r>
              <a:rPr lang="ko-KR" altLang="en-US" sz="1050" dirty="0">
                <a:solidFill>
                  <a:srgbClr val="C00000"/>
                </a:solidFill>
              </a:rPr>
              <a:t>프레임</a:t>
            </a:r>
            <a:endParaRPr lang="en-US" altLang="ko-KR" sz="105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right </a:t>
            </a:r>
            <a:r>
              <a:rPr lang="ko-KR" altLang="en-US" sz="1050" dirty="0">
                <a:solidFill>
                  <a:srgbClr val="C00000"/>
                </a:solidFill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D46E-B24C-624F-B07F-2D0EB7B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기본 문서 만들기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715E-ED02-584F-AD88-D130FA8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19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D46E-B24C-624F-B07F-2D0EB7B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2-6</a:t>
            </a:r>
            <a:r>
              <a:rPr lang="ko-KR" altLang="en-US" dirty="0"/>
              <a:t> 미디어 삽입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715E-ED02-584F-AD88-D130FA8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908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960774"/>
          </a:xfrm>
        </p:spPr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3568" y="1556792"/>
            <a:ext cx="7511472" cy="4041162"/>
          </a:xfrm>
        </p:spPr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3"/>
            <a:r>
              <a:rPr lang="ko-KR" altLang="en-US" dirty="0"/>
              <a:t>이전에는 </a:t>
            </a:r>
            <a:r>
              <a:rPr lang="en-US" altLang="ko-KR" dirty="0" err="1"/>
              <a:t>Ativex</a:t>
            </a:r>
            <a:r>
              <a:rPr lang="en-US" altLang="ko-KR" dirty="0"/>
              <a:t>, </a:t>
            </a:r>
            <a:r>
              <a:rPr lang="en-US" altLang="ko-KR" dirty="0" err="1"/>
              <a:t>liveaudio</a:t>
            </a:r>
            <a:r>
              <a:rPr lang="en-US" altLang="ko-KR" dirty="0"/>
              <a:t>, </a:t>
            </a:r>
            <a:r>
              <a:rPr lang="en-US" altLang="ko-KR" dirty="0" err="1"/>
              <a:t>quicktime</a:t>
            </a:r>
            <a:r>
              <a:rPr lang="en-US" altLang="ko-KR" dirty="0"/>
              <a:t>  </a:t>
            </a:r>
            <a:r>
              <a:rPr lang="ko-KR" altLang="en-US" dirty="0"/>
              <a:t>등 플러그인 필요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 재생 시 플러그인 필요</a:t>
            </a:r>
            <a:endParaRPr lang="en-US" altLang="ko-KR" dirty="0"/>
          </a:p>
          <a:p>
            <a:pPr lvl="2"/>
            <a:r>
              <a:rPr lang="ko-KR" altLang="en-US" dirty="0"/>
              <a:t>플래시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64367"/>
            <a:ext cx="7511473" cy="1312480"/>
          </a:xfrm>
        </p:spPr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3654" y="1124744"/>
            <a:ext cx="7511472" cy="4041162"/>
          </a:xfrm>
        </p:spPr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3074399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4119191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2414"/>
            <a:ext cx="7511473" cy="907816"/>
          </a:xfrm>
        </p:spPr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23" y="508518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23" y="836712"/>
            <a:ext cx="6431353" cy="41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330" y="259368"/>
            <a:ext cx="7511473" cy="6939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429" y="4017623"/>
            <a:ext cx="118632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controls </a:t>
            </a:r>
            <a:r>
              <a:rPr lang="ko-KR" altLang="en-US" sz="1000" dirty="0">
                <a:solidFill>
                  <a:srgbClr val="0070C0"/>
                </a:solidFill>
              </a:rPr>
              <a:t>속성에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의해 생긴 </a:t>
            </a:r>
            <a:r>
              <a:rPr lang="ko-KR" altLang="en-US" sz="1000" dirty="0" err="1">
                <a:solidFill>
                  <a:srgbClr val="0070C0"/>
                </a:solidFill>
              </a:rPr>
              <a:t>콘트롤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6923"/>
            <a:ext cx="7511473" cy="656000"/>
          </a:xfrm>
        </p:spPr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4933" y="764121"/>
            <a:ext cx="7511472" cy="4041162"/>
          </a:xfrm>
        </p:spPr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F0E76-933F-20EF-FDA1-DAD09ABDBEA6}"/>
              </a:ext>
            </a:extLst>
          </p:cNvPr>
          <p:cNvSpPr txBox="1"/>
          <p:nvPr/>
        </p:nvSpPr>
        <p:spPr>
          <a:xfrm>
            <a:off x="1115616" y="5733256"/>
            <a:ext cx="727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** 최근 브라우저는 보안상의 이유로 </a:t>
            </a:r>
            <a:r>
              <a:rPr lang="en-US" altLang="ko-KR" dirty="0" err="1">
                <a:solidFill>
                  <a:srgbClr val="C00000"/>
                </a:solidFill>
                <a:highlight>
                  <a:srgbClr val="FFFF00"/>
                </a:highlight>
              </a:rPr>
              <a:t>autoplay</a:t>
            </a:r>
            <a:r>
              <a:rPr lang="ko-KR" alt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를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지원하지 않습니다</a:t>
            </a:r>
            <a:r>
              <a:rPr lang="en-US" altLang="ko-KR" dirty="0">
                <a:solidFill>
                  <a:srgbClr val="C00000"/>
                </a:solidFill>
                <a:highlight>
                  <a:srgbClr val="FFFF00"/>
                </a:highlight>
              </a:rPr>
              <a:t>.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endParaRPr 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43408"/>
            <a:ext cx="7511473" cy="1312480"/>
          </a:xfrm>
        </p:spPr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87" y="4093097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51555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2153" y="214677"/>
            <a:ext cx="7511473" cy="66731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103" y="486860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70C0"/>
                </a:solidFill>
              </a:rPr>
              <a:t>모바일</a:t>
            </a:r>
            <a:r>
              <a:rPr lang="ko-KR" altLang="en-US" sz="1400" dirty="0">
                <a:solidFill>
                  <a:srgbClr val="0070C0"/>
                </a:solidFill>
              </a:rPr>
              <a:t>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>
                <a:solidFill>
                  <a:srgbClr val="0070C0"/>
                </a:solidFill>
              </a:rPr>
              <a:t>콘트롤을</a:t>
            </a:r>
            <a:r>
              <a:rPr lang="ko-KR" altLang="en-US" sz="1400" dirty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841C-FD7F-3D4E-BE37-40D2420E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9700"/>
            <a:ext cx="7511473" cy="656240"/>
          </a:xfrm>
        </p:spPr>
        <p:txBody>
          <a:bodyPr/>
          <a:lstStyle/>
          <a:p>
            <a:r>
              <a:rPr lang="ko-KR" altLang="en-US" dirty="0"/>
              <a:t>강의 요점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FE329-6240-7840-9AFB-02A993E66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46" y="769376"/>
            <a:ext cx="8046386" cy="4747855"/>
          </a:xfrm>
        </p:spPr>
        <p:txBody>
          <a:bodyPr anchor="t"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웹 페이지를 만드는 기초적인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en-US" altLang="ko-KR" dirty="0"/>
              <a:t>&lt;!DOCTYPE HTML&gt;, &lt;!– comments</a:t>
            </a:r>
            <a:r>
              <a:rPr lang="en-US" altLang="ko-KR" dirty="0">
                <a:sym typeface="Wingdings" pitchFamily="2" charset="2"/>
              </a:rPr>
              <a:t>, &lt;HEAD&gt;, &lt;body&gt;</a:t>
            </a:r>
          </a:p>
          <a:p>
            <a:pPr marL="971550" lvl="1" indent="-514350">
              <a:buAutoNum type="arabicPeriod"/>
            </a:pPr>
            <a:r>
              <a:rPr lang="ko-KR" altLang="en-US" dirty="0"/>
              <a:t>태그의 기본 구성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시작태그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종료태그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작성법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타이틀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문단제목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툴팁</a:t>
            </a:r>
            <a:r>
              <a:rPr lang="ko-KR" altLang="en-US" dirty="0"/>
              <a:t> 속성</a:t>
            </a:r>
            <a:r>
              <a:rPr lang="en-US" altLang="ko-KR" dirty="0"/>
              <a:t>,</a:t>
            </a:r>
            <a:r>
              <a:rPr lang="ko-KR" altLang="en-US" dirty="0"/>
              <a:t> 단락</a:t>
            </a:r>
            <a:r>
              <a:rPr lang="en-US" altLang="ko-KR" dirty="0"/>
              <a:t>,</a:t>
            </a:r>
            <a:r>
              <a:rPr lang="ko-KR" altLang="en-US" dirty="0"/>
              <a:t> 수평선</a:t>
            </a:r>
            <a:r>
              <a:rPr lang="en-US" altLang="ko-KR" dirty="0"/>
              <a:t>,</a:t>
            </a:r>
            <a:r>
              <a:rPr lang="ko-KR" altLang="en-US" dirty="0"/>
              <a:t> 새로운 줄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문자</a:t>
            </a:r>
            <a:r>
              <a:rPr lang="en-US" altLang="ko-KR" dirty="0"/>
              <a:t>,</a:t>
            </a:r>
            <a:r>
              <a:rPr lang="ko-KR" altLang="en-US" dirty="0"/>
              <a:t> 기호</a:t>
            </a:r>
            <a:r>
              <a:rPr lang="en-US" altLang="ko-KR" dirty="0"/>
              <a:t>,</a:t>
            </a:r>
            <a:r>
              <a:rPr lang="ko-KR" altLang="en-US" dirty="0"/>
              <a:t> 심볼 입력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개발자 포맷 출력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/>
              <a:t>텍스트 </a:t>
            </a:r>
            <a:r>
              <a:rPr lang="ko-KR" altLang="en-US" dirty="0"/>
              <a:t>꾸미기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블록태그와</a:t>
            </a:r>
            <a:r>
              <a:rPr lang="ko-KR" altLang="en-US" dirty="0"/>
              <a:t> 인라인 태그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메타데이타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 작성법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리스트</a:t>
            </a:r>
            <a:r>
              <a:rPr lang="en-US" altLang="ko-KR" dirty="0"/>
              <a:t>,</a:t>
            </a:r>
            <a:r>
              <a:rPr lang="ko-KR" altLang="en-US" dirty="0"/>
              <a:t> 표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하이퍼링크</a:t>
            </a:r>
            <a:r>
              <a:rPr lang="en-US" altLang="ko-KR" dirty="0"/>
              <a:t>,</a:t>
            </a:r>
            <a:r>
              <a:rPr lang="ko-KR" altLang="en-US" dirty="0"/>
              <a:t>  앵커</a:t>
            </a:r>
            <a:r>
              <a:rPr lang="en-US" altLang="ko-KR" dirty="0"/>
              <a:t>,</a:t>
            </a:r>
            <a:r>
              <a:rPr lang="ko-KR" altLang="en-US" dirty="0"/>
              <a:t>  다운로드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인라인 프레임을 사용하여 웹 페이지에 다른 웹</a:t>
            </a:r>
            <a:r>
              <a:rPr lang="en-US" altLang="ko-KR" dirty="0"/>
              <a:t> </a:t>
            </a:r>
            <a:r>
              <a:rPr lang="ko-KR" altLang="en-US" dirty="0"/>
              <a:t>페이지를 내장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인라인 프레임 만들기</a:t>
            </a:r>
            <a:r>
              <a:rPr lang="en-US" altLang="ko-KR" dirty="0"/>
              <a:t>,</a:t>
            </a:r>
            <a:r>
              <a:rPr lang="ko-KR" altLang="en-US" dirty="0"/>
              <a:t> 윈도우 이름 부여하기</a:t>
            </a:r>
            <a:r>
              <a:rPr lang="en-US" altLang="ko-KR" dirty="0"/>
              <a:t>,</a:t>
            </a:r>
            <a:r>
              <a:rPr lang="ko-KR" altLang="en-US" dirty="0"/>
              <a:t> 윈도우 계층 관계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타켓</a:t>
            </a:r>
            <a:r>
              <a:rPr lang="ko-KR" altLang="en-US" dirty="0"/>
              <a:t> 속성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웹 페이지에 오디오 비디오를 삽입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3DC72-0D6D-E448-A743-992C6B7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046" y="5556605"/>
            <a:ext cx="7503156" cy="986780"/>
          </a:xfrm>
        </p:spPr>
        <p:txBody>
          <a:bodyPr/>
          <a:lstStyle/>
          <a:p>
            <a:r>
              <a:rPr lang="ko-KR" altLang="en-US" sz="1600" dirty="0">
                <a:solidFill>
                  <a:srgbClr val="FF0000"/>
                </a:solidFill>
              </a:rPr>
              <a:t>과제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교재의 연습문제 완전 숙지 후 임의로 표현을 바꾸거나 에러를 발생시키기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C15EA-B716-1C4C-9F85-E79B3542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11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4180" y="1776030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&lt;head&gt;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&lt;title&gt;</a:t>
            </a:r>
            <a:r>
              <a:rPr lang="ko-KR" altLang="en-US" sz="1200" b="1" dirty="0">
                <a:solidFill>
                  <a:srgbClr val="0070C0"/>
                </a:solidFill>
              </a:rPr>
              <a:t>첫 타이틀</a:t>
            </a:r>
            <a:r>
              <a:rPr lang="en-US" altLang="ko-KR" sz="1200" b="1" dirty="0">
                <a:solidFill>
                  <a:srgbClr val="0070C0"/>
                </a:solidFill>
              </a:rPr>
              <a:t>&lt;/title&gt;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9123E-FE92-8C4A-9BBE-5D43BA8D2AB2}"/>
              </a:ext>
            </a:extLst>
          </p:cNvPr>
          <p:cNvSpPr txBox="1"/>
          <p:nvPr/>
        </p:nvSpPr>
        <p:spPr>
          <a:xfrm>
            <a:off x="818347" y="4149080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&lt;TITLE&gt;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안에서만 정의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7960A-C27A-7940-8907-625D898CDC7E}"/>
              </a:ext>
            </a:extLst>
          </p:cNvPr>
          <p:cNvSpPr txBox="1"/>
          <p:nvPr/>
        </p:nvSpPr>
        <p:spPr>
          <a:xfrm>
            <a:off x="539552" y="4895034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HINT: </a:t>
            </a:r>
            <a:r>
              <a:rPr lang="ko-KR" altLang="en-US" dirty="0"/>
              <a:t>교재 예제 </a:t>
            </a:r>
            <a:r>
              <a:rPr lang="ko-KR" altLang="en-US" dirty="0" err="1"/>
              <a:t>코드실행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http://webprogramming.co.kr/example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A30D19-6906-AB48-8C95-A289C03B35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17" y="4952470"/>
            <a:ext cx="2296486" cy="1684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EB797E-A857-404D-ABD7-79F45F37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37" y="4957200"/>
            <a:ext cx="2251609" cy="1701489"/>
          </a:xfrm>
          <a:prstGeom prst="rect">
            <a:avLst/>
          </a:prstGeom>
        </p:spPr>
      </p:pic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BE6587B1-9C31-CF4E-B85E-7034018E986A}"/>
              </a:ext>
            </a:extLst>
          </p:cNvPr>
          <p:cNvSpPr/>
          <p:nvPr/>
        </p:nvSpPr>
        <p:spPr>
          <a:xfrm>
            <a:off x="5312860" y="6261982"/>
            <a:ext cx="648072" cy="432048"/>
          </a:xfrm>
          <a:prstGeom prst="notchedRight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D9990-64F0-0C48-A013-6DFF0B1F1F8F}"/>
              </a:ext>
            </a:extLst>
          </p:cNvPr>
          <p:cNvSpPr txBox="1"/>
          <p:nvPr/>
        </p:nvSpPr>
        <p:spPr>
          <a:xfrm>
            <a:off x="4959234" y="4945259"/>
            <a:ext cx="135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맨 밑 메뉴에서 </a:t>
            </a:r>
            <a:r>
              <a:rPr lang="en-US" altLang="ko-KR" sz="1200" dirty="0"/>
              <a:t>Code-&gt;Example </a:t>
            </a:r>
            <a:r>
              <a:rPr lang="ko-KR" altLang="en-US" sz="1200" dirty="0"/>
              <a:t>을 선택하거나 </a:t>
            </a:r>
            <a:r>
              <a:rPr lang="en-US" altLang="ko-KR" sz="1200" dirty="0"/>
              <a:t>”</a:t>
            </a:r>
            <a:r>
              <a:rPr lang="ko-KR" altLang="en-US" sz="1200" dirty="0"/>
              <a:t>즉석 실행 가능한 예제 프로그램</a:t>
            </a:r>
            <a:r>
              <a:rPr lang="en-US" altLang="ko-KR" sz="1200" dirty="0"/>
              <a:t>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C66DB3A-C999-4EB4-B8E5-53F51B6D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960" y="1709154"/>
            <a:ext cx="3736936" cy="4466457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15954-441C-4064-82B7-F9F1E3C192F3}"/>
              </a:ext>
            </a:extLst>
          </p:cNvPr>
          <p:cNvSpPr/>
          <p:nvPr/>
        </p:nvSpPr>
        <p:spPr>
          <a:xfrm>
            <a:off x="3456928" y="1790333"/>
            <a:ext cx="316014" cy="321560"/>
          </a:xfrm>
          <a:prstGeom prst="rect">
            <a:avLst/>
          </a:prstGeom>
          <a:solidFill>
            <a:srgbClr val="228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22DABE95-228F-40CF-A31E-C34026B49BAF}"/>
              </a:ext>
            </a:extLst>
          </p:cNvPr>
          <p:cNvSpPr/>
          <p:nvPr/>
        </p:nvSpPr>
        <p:spPr>
          <a:xfrm>
            <a:off x="777703" y="1759852"/>
            <a:ext cx="3290241" cy="4226320"/>
          </a:xfrm>
          <a:prstGeom prst="snip1Rect">
            <a:avLst>
              <a:gd name="adj" fmla="val 10099"/>
            </a:avLst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59B6F-9A21-4FA6-85C4-220114A14D59}"/>
              </a:ext>
            </a:extLst>
          </p:cNvPr>
          <p:cNvSpPr txBox="1"/>
          <p:nvPr/>
        </p:nvSpPr>
        <p:spPr>
          <a:xfrm>
            <a:off x="781870" y="1763022"/>
            <a:ext cx="3142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&lt;!DOCTYPE html&gt;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&lt;title&gt;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문단 제목 달기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&lt;/title&gt;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r>
              <a:rPr lang="en-US" altLang="ko-KR" sz="1600" b="1" dirty="0">
                <a:solidFill>
                  <a:srgbClr val="FF3300"/>
                </a:solidFill>
                <a:highlight>
                  <a:srgbClr val="F2DD6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&lt;h1&gt;</a:t>
            </a:r>
            <a:r>
              <a:rPr lang="ko-KR" altLang="en-US" sz="1600" b="1" dirty="0">
                <a:solidFill>
                  <a:srgbClr val="FF3300"/>
                </a:solidFill>
                <a:highlight>
                  <a:srgbClr val="F2DD6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F2DD6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F2DD6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홈페이지 만들기 </a:t>
            </a:r>
            <a:r>
              <a:rPr lang="en-US" altLang="ko-KR" sz="1600" b="1" dirty="0">
                <a:solidFill>
                  <a:srgbClr val="FF3300"/>
                </a:solidFill>
                <a:highlight>
                  <a:srgbClr val="F2DD6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&lt;/h1&gt;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&lt;h2&gt;1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 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&lt;/h2&gt;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&lt;h3&gt;1.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&lt;/h3&gt;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&lt;h4&gt;1.1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&lt;/h4&gt;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&lt;h5&gt;1.1.1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&lt;/h5&gt;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&lt;h6&gt;1.1.1.1.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&lt;/h6&gt;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&lt;/html&gt;</a:t>
            </a:r>
          </a:p>
          <a:p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F8DB25-B23D-495F-8262-24FEB13D6274}"/>
              </a:ext>
            </a:extLst>
          </p:cNvPr>
          <p:cNvGrpSpPr/>
          <p:nvPr/>
        </p:nvGrpSpPr>
        <p:grpSpPr>
          <a:xfrm>
            <a:off x="3679308" y="2921965"/>
            <a:ext cx="4453343" cy="535287"/>
            <a:chOff x="3085740" y="1945247"/>
            <a:chExt cx="3790516" cy="35624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8C03102-AB5B-4F16-A7DA-5058B70F4EE5}"/>
                </a:ext>
              </a:extLst>
            </p:cNvPr>
            <p:cNvSpPr/>
            <p:nvPr/>
          </p:nvSpPr>
          <p:spPr>
            <a:xfrm>
              <a:off x="4067944" y="1945247"/>
              <a:ext cx="2808312" cy="35624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5D9947A6-A9B9-4691-9F79-B26CC14A59BC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3085740" y="2123370"/>
              <a:ext cx="982204" cy="14547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C000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070B94-B51A-4706-AAAD-CA2467B1CFD7}"/>
              </a:ext>
            </a:extLst>
          </p:cNvPr>
          <p:cNvSpPr/>
          <p:nvPr/>
        </p:nvSpPr>
        <p:spPr>
          <a:xfrm>
            <a:off x="-995666" y="857251"/>
            <a:ext cx="936935" cy="9369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타블렛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F7819-E771-4D2B-8FCF-A5599B8CD188}"/>
              </a:ext>
            </a:extLst>
          </p:cNvPr>
          <p:cNvSpPr txBox="1"/>
          <p:nvPr/>
        </p:nvSpPr>
        <p:spPr>
          <a:xfrm>
            <a:off x="661023" y="1010625"/>
            <a:ext cx="7104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예제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1-2] &lt;h1&gt;, ..., &lt;h6&gt;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태그로 문단 제목 달기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0EA75882-415C-4398-A798-E2B0B0FC9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317398-BB3A-40E5-B4D2-7280BF3F13D0}"/>
              </a:ext>
            </a:extLst>
          </p:cNvPr>
          <p:cNvGrpSpPr/>
          <p:nvPr/>
        </p:nvGrpSpPr>
        <p:grpSpPr>
          <a:xfrm>
            <a:off x="7738419" y="1418233"/>
            <a:ext cx="136418" cy="205372"/>
            <a:chOff x="2521027" y="459610"/>
            <a:chExt cx="136418" cy="20537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8D843EE-C09B-46E7-92C9-7C22973FA964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933889C-9E34-499D-876A-07BB1DAA6CF5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580AD1-8A18-4F72-992E-22AD569D1440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775918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9B5F40-5ABA-4EE0-8161-3BD9E3920470}"/>
              </a:ext>
            </a:extLst>
          </p:cNvPr>
          <p:cNvGrpSpPr/>
          <p:nvPr/>
        </p:nvGrpSpPr>
        <p:grpSpPr>
          <a:xfrm>
            <a:off x="1842326" y="6041261"/>
            <a:ext cx="4742224" cy="587713"/>
            <a:chOff x="2038959" y="4175256"/>
            <a:chExt cx="4742224" cy="587713"/>
          </a:xfrm>
        </p:grpSpPr>
        <p:sp>
          <p:nvSpPr>
            <p:cNvPr id="37" name="사각형: 둥근 대각선 방향 모서리 36">
              <a:extLst>
                <a:ext uri="{FF2B5EF4-FFF2-40B4-BE49-F238E27FC236}">
                  <a16:creationId xmlns:a16="http://schemas.microsoft.com/office/drawing/2014/main" id="{17528F01-BA89-44C5-B6C1-F257735DAE5E}"/>
                </a:ext>
              </a:extLst>
            </p:cNvPr>
            <p:cNvSpPr/>
            <p:nvPr/>
          </p:nvSpPr>
          <p:spPr>
            <a:xfrm>
              <a:off x="2038959" y="4175256"/>
              <a:ext cx="4296573" cy="558220"/>
            </a:xfrm>
            <a:prstGeom prst="round2DiagRect">
              <a:avLst/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대각선 방향 모서리 37">
              <a:extLst>
                <a:ext uri="{FF2B5EF4-FFF2-40B4-BE49-F238E27FC236}">
                  <a16:creationId xmlns:a16="http://schemas.microsoft.com/office/drawing/2014/main" id="{24490074-6876-443D-8F70-221EB0813BFB}"/>
                </a:ext>
              </a:extLst>
            </p:cNvPr>
            <p:cNvSpPr/>
            <p:nvPr/>
          </p:nvSpPr>
          <p:spPr>
            <a:xfrm>
              <a:off x="2076280" y="4204749"/>
              <a:ext cx="4296573" cy="55822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ECD793-E34E-4DC6-8B99-4F19902FA544}"/>
                </a:ext>
              </a:extLst>
            </p:cNvPr>
            <p:cNvSpPr txBox="1"/>
            <p:nvPr/>
          </p:nvSpPr>
          <p:spPr>
            <a:xfrm>
              <a:off x="2139479" y="4279562"/>
              <a:ext cx="4641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3CA7F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&lt;h1&gt;, ..., &lt;h6&gt;</a:t>
              </a:r>
              <a:r>
                <a:rPr lang="ko-KR" altLang="en-US" dirty="0">
                  <a:solidFill>
                    <a:schemeClr val="bg1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 </a:t>
              </a:r>
              <a:r>
                <a:rPr lang="ko-KR" altLang="en-US" dirty="0"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문서 구조의 수준을 위해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9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27" y="1514689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8838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en-US" altLang="ko-KR" dirty="0"/>
              <a:t>(tooltip)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514689"/>
            <a:ext cx="460851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&lt;head&gt;&lt;title&gt;</a:t>
            </a:r>
            <a:r>
              <a:rPr lang="ko-KR" altLang="en-US" sz="1600" dirty="0" err="1"/>
              <a:t>툴팁</a:t>
            </a:r>
            <a:r>
              <a:rPr lang="ko-KR" altLang="en-US" sz="1600" dirty="0"/>
              <a:t> 달기</a:t>
            </a:r>
            <a:r>
              <a:rPr lang="en-US" altLang="ko-KR" sz="1600" dirty="0"/>
              <a:t>&lt;/title&gt;&lt;/head&gt;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&lt;h1 </a:t>
            </a:r>
            <a:r>
              <a:rPr lang="en-US" altLang="ko-KR" sz="1600" b="1" dirty="0">
                <a:solidFill>
                  <a:srgbClr val="FF3300"/>
                </a:solidFill>
              </a:rPr>
              <a:t>title</a:t>
            </a:r>
            <a:r>
              <a:rPr lang="en-US" altLang="ko-KR" sz="1600" b="1" dirty="0"/>
              <a:t>="h1</a:t>
            </a:r>
            <a:r>
              <a:rPr lang="ko-KR" altLang="en-US" sz="1600" b="1" dirty="0"/>
              <a:t>태그로 작성하였습니다</a:t>
            </a:r>
            <a:r>
              <a:rPr lang="en-US" altLang="ko-KR" sz="1600" b="1" dirty="0"/>
              <a:t>."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	1</a:t>
            </a:r>
            <a:r>
              <a:rPr lang="ko-KR" altLang="en-US" sz="1600" dirty="0"/>
              <a:t>장 홈페이지</a:t>
            </a:r>
            <a:r>
              <a:rPr lang="en-US" altLang="ko-KR" sz="1600" dirty="0"/>
              <a:t>&lt;/h1&gt;</a:t>
            </a:r>
          </a:p>
          <a:p>
            <a:pPr defTabSz="180000"/>
            <a:r>
              <a:rPr lang="en-US" altLang="ko-KR" sz="1600" dirty="0"/>
              <a:t>&lt;h2 title="h2</a:t>
            </a:r>
            <a:r>
              <a:rPr lang="ko-KR" altLang="en-US" sz="1600" dirty="0"/>
              <a:t>태그로 작성하였습니다</a:t>
            </a:r>
            <a:r>
              <a:rPr lang="en-US" altLang="ko-KR" sz="1600" dirty="0"/>
              <a:t>."&gt;</a:t>
            </a:r>
          </a:p>
          <a:p>
            <a:pPr defTabSz="180000"/>
            <a:r>
              <a:rPr lang="en-US" altLang="ko-KR" sz="1600" dirty="0"/>
              <a:t>	1</a:t>
            </a:r>
            <a:r>
              <a:rPr lang="ko-KR" altLang="en-US" sz="1600" dirty="0"/>
              <a:t>절 </a:t>
            </a:r>
            <a:r>
              <a:rPr lang="en-US" altLang="ko-KR" sz="1600" dirty="0"/>
              <a:t>HTML </a:t>
            </a:r>
            <a:r>
              <a:rPr lang="ko-KR" altLang="en-US" sz="1600" dirty="0"/>
              <a:t>언어</a:t>
            </a:r>
            <a:r>
              <a:rPr lang="en-US" altLang="ko-KR" sz="1600" dirty="0"/>
              <a:t>&lt;/h2&gt;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972798" y="309495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0070C0"/>
                </a:solidFill>
              </a:rPr>
              <a:t>툴팁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4271395" y="2656222"/>
            <a:ext cx="2701403" cy="438736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72961-1C9B-CB43-B991-59347788BB29}"/>
              </a:ext>
            </a:extLst>
          </p:cNvPr>
          <p:cNvSpPr txBox="1"/>
          <p:nvPr/>
        </p:nvSpPr>
        <p:spPr>
          <a:xfrm>
            <a:off x="818346" y="5013176"/>
            <a:ext cx="709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Tooltip </a:t>
            </a:r>
            <a:r>
              <a:rPr lang="ko-KR" altLang="en-US" dirty="0"/>
              <a:t>은 마우스가 해당 타이틀에 온 되면 </a:t>
            </a:r>
            <a:r>
              <a:rPr lang="ko-KR" altLang="en-US" dirty="0" err="1"/>
              <a:t>팝업된다</a:t>
            </a:r>
            <a:r>
              <a:rPr lang="en-US" altLang="ko-KR" dirty="0"/>
              <a:t>.</a:t>
            </a:r>
          </a:p>
          <a:p>
            <a:r>
              <a:rPr lang="en-US" dirty="0"/>
              <a:t>Title </a:t>
            </a:r>
            <a:r>
              <a:rPr lang="ko-KR" altLang="en-US" dirty="0"/>
              <a:t>속성은 많은 태그에 적용할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{2A13018A-E117-ED4F-AEDC-B54ED4A32450}tf10001063</Template>
  <TotalTime>13670</TotalTime>
  <Words>6710</Words>
  <Application>Microsoft Office PowerPoint</Application>
  <PresentationFormat>화면 슬라이드 쇼(4:3)</PresentationFormat>
  <Paragraphs>1041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KBIZ한마음고딕 R</vt:lpstr>
      <vt:lpstr>나눔스퀘어 Bold</vt:lpstr>
      <vt:lpstr>맑은 고딕</vt:lpstr>
      <vt:lpstr>배달의민족 한나는 열한살</vt:lpstr>
      <vt:lpstr>Arial</vt:lpstr>
      <vt:lpstr>Century Gothic</vt:lpstr>
      <vt:lpstr>Wingdings</vt:lpstr>
      <vt:lpstr>Mesh</vt:lpstr>
      <vt:lpstr>웹프로그래밍  2강 </vt:lpstr>
      <vt:lpstr>PowerPoint 프레젠테이션</vt:lpstr>
      <vt:lpstr>강의 목표</vt:lpstr>
      <vt:lpstr>HTML 페이지 기본</vt:lpstr>
      <vt:lpstr>HTML 태그의 특징</vt:lpstr>
      <vt:lpstr>2-2 HTML 기본 문서 만들기</vt:lpstr>
      <vt:lpstr>예제 2-1 웹 페이지 타이틀 달기</vt:lpstr>
      <vt:lpstr>PowerPoint 프레젠테이션</vt:lpstr>
      <vt:lpstr>예제 2–3 title 속성으로 툴팁(tooltip)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메타 데이터 삽입</vt:lpstr>
      <vt:lpstr>&lt;base&gt; 태그</vt:lpstr>
      <vt:lpstr>&lt;base&gt; 태그</vt:lpstr>
      <vt:lpstr>2-3 고급문서 만들기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 -&gt; 용어, 설명을 한 아이템으로 처리</vt:lpstr>
      <vt:lpstr>표 만들기, &lt;table&gt;</vt:lpstr>
      <vt:lpstr>행과 열 만들기</vt:lpstr>
      <vt:lpstr>예제 2–16 기본 표 만들기</vt:lpstr>
      <vt:lpstr>예제 2-17 이미지를 가지는 표 만들기</vt:lpstr>
      <vt:lpstr>연습문제: 비정형 표 만들기</vt:lpstr>
      <vt:lpstr>2-4 하이퍼링크와 항해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2-5 인라인 프레임</vt:lpstr>
      <vt:lpstr>인라인 프레임</vt:lpstr>
      <vt:lpstr>예제 2-22 2개의 인라인 프레임을 가진 웹 페이지</vt:lpstr>
      <vt:lpstr>&lt;iframe&gt; 사용 시 주의사항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2-6 미디어 삽입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  <vt:lpstr>강의 요점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안 찬웅</cp:lastModifiedBy>
  <cp:revision>482</cp:revision>
  <dcterms:created xsi:type="dcterms:W3CDTF">2011-08-27T14:53:28Z</dcterms:created>
  <dcterms:modified xsi:type="dcterms:W3CDTF">2022-09-19T00:47:46Z</dcterms:modified>
</cp:coreProperties>
</file>